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48" d="100"/>
          <a:sy n="48" d="100"/>
        </p:scale>
        <p:origin x="-28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BA5B0-C714-8944-B670-BE866FB9861A}" type="datetimeFigureOut">
              <a:rPr lang="en-US" smtClean="0"/>
              <a:t>3/14/17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E2BEE-C6ED-544B-A64A-D24D10442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38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CED88-870E-4BAD-B621-22A57AF6C6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30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925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2300" dirty="0" err="1">
                <a:latin typeface="Lucida Grande" charset="0"/>
                <a:sym typeface="Lucida Grande" charset="0"/>
              </a:rPr>
              <a:t>Mahalanobis</a:t>
            </a:r>
            <a:r>
              <a:rPr lang="en-US" sz="2300" dirty="0">
                <a:latin typeface="Lucida Grande" charset="0"/>
                <a:sym typeface="Lucida Grande" charset="0"/>
              </a:rPr>
              <a:t> distance</a:t>
            </a:r>
          </a:p>
        </p:txBody>
      </p:sp>
    </p:spTree>
    <p:extLst>
      <p:ext uri="{BB962C8B-B14F-4D97-AF65-F5344CB8AC3E}">
        <p14:creationId xmlns:p14="http://schemas.microsoft.com/office/powerpoint/2010/main" val="963820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46695"/>
            <a:fld id="{D9C39B69-A013-4480-8BC4-84404E7B1181}" type="slidenum">
              <a:rPr lang="en-US">
                <a:ea typeface="ＭＳ Ｐゴシック" charset="-128"/>
                <a:cs typeface="ＭＳ Ｐゴシック" charset="-128"/>
              </a:rPr>
              <a:pPr defTabSz="946695"/>
              <a:t>24</a:t>
            </a:fld>
            <a:endParaRPr 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31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820" indent="-2857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2799" indent="-22856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99920" indent="-22856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039" indent="-22856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159" indent="-2285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278" indent="-2285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8398" indent="-2285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5518" indent="-2285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C6B6E2EC-038C-4345-9F5B-AFA84004738D}" type="slidenum">
              <a:rPr lang="en-US" altLang="en-US" smtClean="0"/>
              <a:pPr eaLnBrk="1" hangingPunct="1"/>
              <a:t>32</a:t>
            </a:fld>
            <a:endParaRPr lang="en-US" alt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890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820" indent="-2857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2799" indent="-22856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99920" indent="-22856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039" indent="-22856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159" indent="-2285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278" indent="-2285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8398" indent="-2285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5518" indent="-2285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32B20884-7DE7-4402-AB92-D28F08817369}" type="slidenum">
              <a:rPr lang="en-US" altLang="en-US" smtClean="0"/>
              <a:pPr eaLnBrk="1" hangingPunct="1"/>
              <a:t>33</a:t>
            </a:fld>
            <a:endParaRPr lang="en-US" altLang="en-US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259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820" indent="-2857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2799" indent="-22856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99920" indent="-22856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039" indent="-22856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159" indent="-2285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278" indent="-2285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8398" indent="-2285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5518" indent="-2285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92F5B3AB-8B6B-4619-A435-554187DAA6CD}" type="slidenum">
              <a:rPr lang="en-US" altLang="en-US" smtClean="0"/>
              <a:pPr eaLnBrk="1" hangingPunct="1"/>
              <a:t>34</a:t>
            </a:fld>
            <a:endParaRPr lang="en-US" altLang="en-US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604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881DD-F284-AD42-B329-FBC84E69E922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1E3-A951-A54B-AD6D-1994FB86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71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881DD-F284-AD42-B329-FBC84E69E922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1E3-A951-A54B-AD6D-1994FB86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60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881DD-F284-AD42-B329-FBC84E69E922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1E3-A951-A54B-AD6D-1994FB86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02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6001DB-D49B-47EB-BE1B-3D21D1A5E3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48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10400" y="6453336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A9441C-A09A-4422-9030-1E524ECE99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31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881DD-F284-AD42-B329-FBC84E69E922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1E3-A951-A54B-AD6D-1994FB86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18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881DD-F284-AD42-B329-FBC84E69E922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1E3-A951-A54B-AD6D-1994FB86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9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881DD-F284-AD42-B329-FBC84E69E922}" type="datetimeFigureOut">
              <a:rPr lang="en-US" smtClean="0"/>
              <a:t>3/14/17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1E3-A951-A54B-AD6D-1994FB86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3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881DD-F284-AD42-B329-FBC84E69E922}" type="datetimeFigureOut">
              <a:rPr lang="en-US" smtClean="0"/>
              <a:t>3/14/17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1E3-A951-A54B-AD6D-1994FB86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59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881DD-F284-AD42-B329-FBC84E69E922}" type="datetimeFigureOut">
              <a:rPr lang="en-US" smtClean="0"/>
              <a:t>3/14/17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1E3-A951-A54B-AD6D-1994FB86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81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881DD-F284-AD42-B329-FBC84E69E922}" type="datetimeFigureOut">
              <a:rPr lang="en-US" smtClean="0"/>
              <a:t>3/14/17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1E3-A951-A54B-AD6D-1994FB86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55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881DD-F284-AD42-B329-FBC84E69E922}" type="datetimeFigureOut">
              <a:rPr lang="en-US" smtClean="0"/>
              <a:t>3/14/17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1E3-A951-A54B-AD6D-1994FB86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59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881DD-F284-AD42-B329-FBC84E69E922}" type="datetimeFigureOut">
              <a:rPr lang="en-US" smtClean="0"/>
              <a:t>3/14/17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B1E3-A951-A54B-AD6D-1994FB86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01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881DD-F284-AD42-B329-FBC84E69E922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3B1E3-A951-A54B-AD6D-1994FB86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0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2.tiff"/><Relationship Id="rId5" Type="http://schemas.openxmlformats.org/officeDocument/2006/relationships/hyperlink" Target="http://en.wikipedia.org/wiki/File:UCSD_Seal.svg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4" Type="http://schemas.openxmlformats.org/officeDocument/2006/relationships/image" Target="../media/image36.w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wmf"/><Relationship Id="rId3" Type="http://schemas.openxmlformats.org/officeDocument/2006/relationships/image" Target="../media/image49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Relationship Id="rId3" Type="http://schemas.openxmlformats.org/officeDocument/2006/relationships/image" Target="../media/image51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55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53.png"/><Relationship Id="rId7" Type="http://schemas.openxmlformats.org/officeDocument/2006/relationships/oleObject" Target="../embeddings/oleObject2.bin"/><Relationship Id="rId8" Type="http://schemas.openxmlformats.org/officeDocument/2006/relationships/image" Target="../media/image5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emf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4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4" Type="http://schemas.openxmlformats.org/officeDocument/2006/relationships/image" Target="../media/image76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84095" y="1306329"/>
            <a:ext cx="9004300" cy="1577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4000" b="1" dirty="0"/>
              <a:t>Modern Applied Population Genetics </a:t>
            </a:r>
          </a:p>
          <a:p>
            <a:pPr algn="ctr">
              <a:lnSpc>
                <a:spcPts val="1500"/>
              </a:lnSpc>
              <a:defRPr/>
            </a:pPr>
            <a:endParaRPr lang="en-US" sz="3400" b="1" dirty="0"/>
          </a:p>
          <a:p>
            <a:pPr algn="ctr">
              <a:defRPr/>
            </a:pPr>
            <a:r>
              <a:rPr lang="en-US" sz="2800" b="1" dirty="0" smtClean="0">
                <a:latin typeface="+mn-lt"/>
              </a:rPr>
              <a:t>Nicholas J. Schork, Ph.D.</a:t>
            </a:r>
            <a:endParaRPr lang="en-US" sz="2800" dirty="0" smtClean="0">
              <a:latin typeface="+mn-lt"/>
            </a:endParaRPr>
          </a:p>
          <a:p>
            <a:pPr algn="ctr">
              <a:defRPr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(JCVI, UCSD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La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Jolla,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CA; </a:t>
            </a:r>
            <a:r>
              <a:rPr 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TGen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, Phoenix AZ)</a:t>
            </a:r>
          </a:p>
        </p:txBody>
      </p:sp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116718" y="3511429"/>
            <a:ext cx="825908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74320" indent="-182880">
              <a:buFont typeface="+mj-lt"/>
              <a:buAutoNum type="arabicPeriod"/>
              <a:defRPr/>
            </a:pPr>
            <a:r>
              <a:rPr lang="en-US" sz="2000" dirty="0"/>
              <a:t>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Views on Global Human Genetic Variation and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Lewontin’s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Studies &amp; Fallacy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116718" y="4037545"/>
            <a:ext cx="887249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74320" indent="-182880">
              <a:defRPr/>
            </a:pPr>
            <a:r>
              <a:rPr lang="en-US" sz="2000" dirty="0" smtClean="0"/>
              <a:t>2.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Global Human Functional Genomic Diversity: Stratification and Its Consequences</a:t>
            </a: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116718" y="4563661"/>
            <a:ext cx="760689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74320" indent="-182880">
              <a:defRPr/>
            </a:pPr>
            <a:r>
              <a:rPr lang="en-US" sz="2000" dirty="0" smtClean="0"/>
              <a:t>3. Admixture: Characterization, Consequences and Admixture Mapping</a:t>
            </a:r>
            <a:endParaRPr lang="en-US" sz="2000" dirty="0"/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116718" y="5089777"/>
            <a:ext cx="790767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74320" indent="-182880">
              <a:buFont typeface="+mj-lt"/>
              <a:buAutoNum type="arabicPeriod" startAt="4"/>
              <a:defRPr/>
            </a:pPr>
            <a:r>
              <a:rPr lang="en-US" sz="2000" dirty="0"/>
              <a:t> </a:t>
            </a:r>
            <a:r>
              <a:rPr lang="en-US" sz="2000" dirty="0" smtClean="0"/>
              <a:t>Population Genetics and Evolutionary Genetics: Integration and Impact</a:t>
            </a:r>
            <a:endParaRPr lang="en-US" sz="2000" dirty="0"/>
          </a:p>
        </p:txBody>
      </p:sp>
      <p:sp>
        <p:nvSpPr>
          <p:cNvPr id="3" name="AutoShape 2" descr="data:image/jpeg;base64,/9j/4AAQSkZJRgABAQAAAQABAAD/2wCEAAkGBwgRERUUExMVExUVDRYXGRgXGSEcHxcbHBwfFiIdGxweIDQsHCAoHhwaLTEkJSkrOjo6HB81OD8wNy0tLisBCgoKDAwNGhAQGjclHx0tNTcsMTc3ODc3MTc1LCw3KzYyNzYsNDItLjQ3LCsrNTc2KystLywsKy0sKzc4Kzc3K//AABEIAC4AiAMBIgACEQEDEQH/xAAbAAADAAMBAQAAAAAAAAAAAAAABQYDBAcCAf/EADcQAAIBAwMBBQUHAgcAAAAAAAECAwAEEQUSIQYTIjFBUTJSYXGSBxQjcpHR0hVTM0JDYoGTof/EABgBAQEBAQEAAAAAAAAAAAAAAAADAQIE/8QAIhEBAQABAwQCAwAAAAAAAAAAAAERAhKRAxNRYSFxIkFS/9oADAMBAAIRAxEAPwDuNFFIOv5HXS70qSCLCYgg4IOw8g0D+ilfS7E2duSck2sfJ/KKR/aZqF5HbwwwuYnur2ODeviqse9g+RI4z8TQWFFR2pNZ6DYPLEskyiZCwklZmO7ahIZs+Qzj1zWbU+o9Zhs47g2kaOdxeOa4WMRjxA34OWI8qCroqB1XqO0urXTLkJKBPqlsAqybNrGTYQ+Ad6g5yvGceVe+rPtBmtJbhYrX7wlpAjzv2gXYZCQqgYOfA5+XnQXdFIupreW602dUyryWLFNp5D7dy4I/3YqJ6V1OS9vLBy52QaF2sgycb3OzveuAvn60HU6Kh+nPtAF1dRxGEJHcCUwOJAzN2eSe0QD8PIBI5Ph5Vq2v2kTtMitabYG1Q2Rl7QEiXOFwmOQcrk+WfOg6FRURaa5rza1NbFFNultG2NwGxWJ/E9nLEkY2k8YrxY/aJHLeJF2IEEl29vHL2gLGRATlo8ZVCRgNmguq+Ag1J6J1Zd3V/ParakRW8jJJNvGPAFQFxkk97I8sD1p5o+jW1rv7NnO9sne27HlhfQfAUDGiiigKm+vLDWbm0a3tRF+OrRyNISNiMMErgcn4VSVgumueOzCnnncSP0xWW4mWyZuChbLWYWs44WiNvHEUuNwO5sKoUp6chs/8Vj656emvrYJE4iminSWJ2HAdDnBxzg+GR8+fCme7VPdi+o/tQH1P3YvqP7VPuzxeFO3fM5S+taP1Nf6dJBcLbxzm4QrsZtpRSrZJI4bIbw+FZeuum9Sup7aWEQyiHtQYpyduXXaH4ByVqk36lzlYvA/5j4/pWESa17kH1N+1bOpPF4T1/jcJO26L1NbDTrctGXtNSimkOTgqsxlO3jxwfDipn7U7Oa3a/aKa3IvYLdZIWJ7XepIXs1A53bj411LtdZ92D6m/atSbT7p5BK1taNIo4dhlhj0YrkVvcni8ON3o3sYyIkU+USg/oBUb0D0RcWL3hlZGWd9sYUnuxAsQDkcHvD19mqSaTXdx2pAVzxl2zj492vHbdQe5b/W38avOlb+5ylevJ8bbxU10P0jf2MqrJBaMkXabblciVs5xkY4OCQef1rRh6C1cIg3RZXqYXx7x/wAIFOPZ9runjw+NWnadQ/27f62/jQ8vUGBtS33ZOcu2McYx3fzf+VmvRtmcqdLXOpq2yWffxCz+i6rHq7XcfZtBNaJFICSGTYSwKjHOc0o6b6MvbS6OYLSaH73JKs7ZEyBssFA24JDY5z4Z+VUpm6lH+na/9jfxr72vUv8Abtvrb+NS3enq7F/qcxq9KaDd2txfSSFCtzeCRNpJIAUL3sjg5+dU1K9Pl1kviZYAuD7DMTn5ECmlbLlPXo23GRRRRWuBSrVrO5kmtWT2YrlmfnHdMToOPPvMvFNaKDFdIzIwHiUYD5kVLdEaFq1o7CZ98f3SFY8tkq3LOh9QHJwfQgeVV1FAn6ssGuLZowHYllOEKg90hud/DDjlT4jIrb0WK5S3iWUIsiwIGEfsggYIX4Vu0UCibSUa9SfYuFgcFvPdldpx+UNzTC+jdonVfFomA+ZBFZ6KDU0mGRIIkf2lgRW5zyFAPPnzS4aOf6ibjYuz7kFznntN5JOPy45p5RQamr28ksEsanDPC6g+hIIFK+mLO/V55Zl7PtDCFTcGIEcYQnI4GWz+nxp/RQKOp9L+8w7QoZhLGRnjADAtz+XNNY40UBQMAAAAeQFeqKCZ0rS7+O/uJXX8OSTKtlTgbEXHvDlTwOKpqKKAooooP//Z"/>
          <p:cNvSpPr>
            <a:spLocks noChangeAspect="1" noChangeArrowheads="1"/>
          </p:cNvSpPr>
          <p:nvPr/>
        </p:nvSpPr>
        <p:spPr bwMode="auto">
          <a:xfrm>
            <a:off x="63500" y="-384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jpeg;base64,/9j/4AAQSkZJRgABAQAAAQABAAD/2wCEAAkGBwgRERUUExMVExUVDRYXGRgXGSEcHxcbHBwfFiIdGxweIDQsHCAoHhwaLTEkJSkrOjo6HB81OD8wNy0tLisBCgoKDAwNGhAQGjclHx0tNTcsMTc3ODc3MTc1LCw3KzYyNzYsNDItLjQ3LCsrNTc2KystLywsKy0sKzc4Kzc3K//AABEIAC4AiAMBIgACEQEDEQH/xAAbAAADAAMBAQAAAAAAAAAAAAAABQYDBAcCAf/EADcQAAIBAwMBBQUHAgcAAAAAAAECAwAEEQUSIQYTIjFBUTJSYXGSBxQjcpHR0hVTM0JDYoGTof/EABgBAQEBAQEAAAAAAAAAAAAAAAADAQIE/8QAIhEBAQABAwQCAwAAAAAAAAAAAAERAhKRAxNRYSFxIkFS/9oADAMBAAIRAxEAPwDuNFFIOv5HXS70qSCLCYgg4IOw8g0D+ilfS7E2duSck2sfJ/KKR/aZqF5HbwwwuYnur2ODeviqse9g+RI4z8TQWFFR2pNZ6DYPLEskyiZCwklZmO7ahIZs+Qzj1zWbU+o9Zhs47g2kaOdxeOa4WMRjxA34OWI8qCroqB1XqO0urXTLkJKBPqlsAqybNrGTYQ+Ad6g5yvGceVe+rPtBmtJbhYrX7wlpAjzv2gXYZCQqgYOfA5+XnQXdFIupreW602dUyryWLFNp5D7dy4I/3YqJ6V1OS9vLBy52QaF2sgycb3OzveuAvn60HU6Kh+nPtAF1dRxGEJHcCUwOJAzN2eSe0QD8PIBI5Ph5Vq2v2kTtMitabYG1Q2Rl7QEiXOFwmOQcrk+WfOg6FRURaa5rza1NbFFNultG2NwGxWJ/E9nLEkY2k8YrxY/aJHLeJF2IEEl29vHL2gLGRATlo8ZVCRgNmguq+Ag1J6J1Zd3V/ParakRW8jJJNvGPAFQFxkk97I8sD1p5o+jW1rv7NnO9sne27HlhfQfAUDGiiigKm+vLDWbm0a3tRF+OrRyNISNiMMErgcn4VSVgumueOzCnnncSP0xWW4mWyZuChbLWYWs44WiNvHEUuNwO5sKoUp6chs/8Vj656emvrYJE4iminSWJ2HAdDnBxzg+GR8+fCme7VPdi+o/tQH1P3YvqP7VPuzxeFO3fM5S+taP1Nf6dJBcLbxzm4QrsZtpRSrZJI4bIbw+FZeuum9Sup7aWEQyiHtQYpyduXXaH4ByVqk36lzlYvA/5j4/pWESa17kH1N+1bOpPF4T1/jcJO26L1NbDTrctGXtNSimkOTgqsxlO3jxwfDipn7U7Oa3a/aKa3IvYLdZIWJ7XepIXs1A53bj411LtdZ92D6m/atSbT7p5BK1taNIo4dhlhj0YrkVvcni8ON3o3sYyIkU+USg/oBUb0D0RcWL3hlZGWd9sYUnuxAsQDkcHvD19mqSaTXdx2pAVzxl2zj492vHbdQe5b/W38avOlb+5ylevJ8bbxU10P0jf2MqrJBaMkXabblciVs5xkY4OCQef1rRh6C1cIg3RZXqYXx7x/wAIFOPZ9runjw+NWnadQ/27f62/jQ8vUGBtS33ZOcu2McYx3fzf+VmvRtmcqdLXOpq2yWffxCz+i6rHq7XcfZtBNaJFICSGTYSwKjHOc0o6b6MvbS6OYLSaH73JKs7ZEyBssFA24JDY5z4Z+VUpm6lH+na/9jfxr72vUv8Abtvrb+NS3enq7F/qcxq9KaDd2txfSSFCtzeCRNpJIAUL3sjg5+dU1K9Pl1kviZYAuD7DMTn5ECmlbLlPXo23GRRRRWuBSrVrO5kmtWT2YrlmfnHdMToOPPvMvFNaKDFdIzIwHiUYD5kVLdEaFq1o7CZ98f3SFY8tkq3LOh9QHJwfQgeVV1FAn6ssGuLZowHYllOEKg90hud/DDjlT4jIrb0WK5S3iWUIsiwIGEfsggYIX4Vu0UCibSUa9SfYuFgcFvPdldpx+UNzTC+jdonVfFomA+ZBFZ6KDU0mGRIIkf2lgRW5zyFAPPnzS4aOf6ibjYuz7kFznntN5JOPy45p5RQamr28ksEsanDPC6g+hIIFK+mLO/V55Zl7PtDCFTcGIEcYQnI4GWz+nxp/RQKOp9L+8w7QoZhLGRnjADAtz+XNNY40UBQMAAAAeQFeqKCZ0rS7+O/uJXX8OSTKtlTgbEXHvDlTwOKpqKKAooooP//Z"/>
          <p:cNvSpPr>
            <a:spLocks noChangeAspect="1" noChangeArrowheads="1"/>
          </p:cNvSpPr>
          <p:nvPr/>
        </p:nvSpPr>
        <p:spPr bwMode="auto">
          <a:xfrm>
            <a:off x="215900" y="-2317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data:image/jpeg;base64,/9j/4AAQSkZJRgABAQAAAQABAAD/2wCEAAkGBhQSEA8PEhQVFRUVFBgXFxYXFxYXFhYWFBwWGRskGRQXHCgeFxwkHhMeIDEgJSoqLi0sGCoxNTAqQSgrLDUBCQoKDgwOGA8OFy4kHR8pKTUqNTU1NSwzLTU1NjUpKTA1KSo1Lik2NSkpNTUpKiwqKiw2NjYyNSkuKSkpKSkpKf/AABEIADIAqAMBIgACEQEDEQH/xAAcAAADAQADAQEAAAAAAAAAAAAABgcFAgMEAQj/xAA6EAABAwMCAwUFBQcFAAAAAAABAgMRAAQSBSEGEzEHIkFRkRQWU2GiMkJScdIXIzOBgqPRFSQ2ofD/xAAYAQEBAQEBAAAAAAAAAAAAAAAAAQMEAv/EACURAAIBAwMEAgMAAAAAAAAAAAABAgMRkQQUIRNRUlNhsSMxcf/aAAwDAQACEQMRAD8ApWucbC21Cx0/lFRufv5gBG6h9nHf7PmKZ6l3HX/ItD/995dVGgCkvintLRbXAsbdhy7uYktt7BM77qAUZjfYGB1inSpV2QJDt9rd0vdwvYyeqUqW8SPoSP6KAonD2puXFs2+6yq3WqZaWZUmCRuSB5T08a0aUO1XU3bfS33mXFNrCm4UkwRK0g7/AJV09mtpeKZN7eXBcNy22pDfg0kAwR4SoEE7eHU0A61gcYcVGxbZcFu4/wAx0N4t9UyCZ6HygDxJ6ipNxBxSuxeZcY1Z29cQ7D7RH7opG5gjuwYx2J6yIinnti1l63tbNbDq2lKu0pUUGCU4OmD8pA9KAf6KQu1fiN9hq0tbVWD129ywsdUplIMHwJU4kT4Caw9DevLbX2NNevXbhoMqX3u7lKFK7wkzB6b9IoCm6xfli3ffCMy22peExlgCYmDHTypf0jtAQ/pbuqcspDYclvKTLfQZR47eHjTU42FApIkEQR5g9a/Pab42uk63ppPeReIbE9SlZIMfytp/q+dAWzg/iI31o3dlotBZVCSrLZJKZmB1itqpzxZqrmkaHatMwl4pbZSdjispKlkTtPdVE+dY3CXEjjOrW1mNQN+zcNd5ROWDoCj3T4fY9FUBX6Kk/EF5eP6+5prF45btrYSo4wrEBORwG0EkdZ8TWh2U6vcXDOpWj7y1rYdLaXjusZZp2J6wW8hPnQDxY6+w88/btOJW4zAcSmTgSSIJ6TKTt8q0Ki/Zpobh1XU4unhyHxzIx/3MLdH7388SdvxGtDjLihb2quaf7d7Aww1KnAQCt1QBAnyGQ2noDQFYoqdcAcUvXWj3i3XCp1jnN80HdWLYWkyPEZjf5TXg7JFX93hf3F2pTLebSWjuXFeKlER0J2menhQD/wD6q6HQ2WDBVGYKikCSJPcHgJjp86K1aKAlFtbXmpazZXrtm5as2oklyQVEZERIEklQ6DYDrTbrusXzeo2LDFvnaufxncScdzPeBhEAA79ZimjMeYozHmKl0U5VJrnSb7SdTuru0tlXVtdEqU2ickqJKtwJIIUpRBgiFEbVV+YPMetGY8xS6FhC41Tc3+hqi1cQ+4UHkfaWnFweYHgJ6Ctq30p1WjItUyh42QbAOxSvl4wT4b7T4UxhY8xRzR5j1pch+fbzh69c0xjT0aa6hbDyluO4gc0kOJTA6r2c3IkDER1qi9sGjPXNrZoYaW6pN0lagkSQnB0SflKh60+cweY9RRzR5j1FW4uI3atw0/cNWlzapzetXuYlG0qEpO0kSQptJjxE0raLqD7/ABOw7cMG3WbdX7oqyISG1QSR5mdoql8Uaa7cMBu3ujbLCwrmJAUSBOxEjYz/ANVjcJcAi2uXL64uVXVytOOagAEp26CSZgRPgNooBzqNcTcB3DmvJUhpZtXnmHXFgdyWx3sj/Ij+qrFzk+Y9RRzk+Y9RVsyXQodqnCrl9YctgS604HUJkDKApJAJ2mFmJ8a8fBt6XH2kuaP7KtKCVP8ALQhIWBHcOIVvv+Xz60985PmPUUc5PmPUUsxdE8GhP+8/tnKXyPZ8ebHcywiJ85rs7K9Eft3tXU80tsOXGSCoRmnJ4yPl3h60/h0eY9RXznp/En1FQ9Ln9Ey4Wsrqy1q/Sq1cWzdvSH0/w0JlxYJIBH38YMGa4cUcPPW2rr1FNl7cw+2ErbCUrUhYCRISoHfuAgx4kSKqHPT+JPqKOen8SfUUFn2FrTEl3TbkosjZqcQ8AxilKicSlJISBuoRXi7INJettNDT7am185w4qEGCRFOXPT+JPqK+pdB2BB/IigsznRRRQhh2ej2boUpsBYStSFFK1GFoMKB36giCK9Huxb/D+pf+azeArNbbN2HEKQVX92sBQIJQt1RSRPUEGQaZq59rQ9ccI33FbzeWLXJ0/F1ebeLTnLcPMMIckDFXe2MkCPnWj7s2/wAP6l/5qY6nwpdJTc3DLTh59+4h9rFUraTcBxl1KY3x3Ej7qvzqxU2tD1xwhuKvm8syHdKtWEqfXi2lAJUtSyEpEQZKjA614NM0LT7hHNYCHUSRkhxahI6iQrrXr4ytEO2TzbiHlpOOzCcnQQoEFKfGCAf5V5+BXrlVu57UlQh1QaU42lp1xqEwpxpOyVTkPmAD416WnpJWUFgxqN1HefP95PR7mWnwvrX+qsZoaQp0MJcZLhVhgHlZZTERl1kRTpSpbacsa2+9yyGzZtpC8e4VhwkgKiMo3p0KXgsGfTh2Roe5lp8L61/qrj/oVmw42CEoW5khAK1yslKsgkFW5xmt2lzia0Wu70hSEKUlu5WpZAJCEll0AqI6CSBv51VRpp3UVgdOHZHZ7h2fwfrc/VWdq2iaXa4e0FDWc45urTOMTEq8Mh604UtdpFit3S71ttCnHFNQlKUlSiZT0A38K7NzW83lmGz0/rjhHDT+FdOfbDrKUuIMwpLjhBjY75edej3Es/hfW5+qt5CQBAEVyNNzW83ljZ6f1xwhWstI03BpxsoKbkKabUHVkO5pVkEnLc4pV08jR+zLT/gf3Hf10s8Oae+E6NYKt3kqsrlxbrqkQyUJQ+gFDkwvLnAgDyM1T6wqfld6nL+eTu09Seli46eTgn24+hH1bhDR7UJNwENBU4lbzqZiJiV/MetduncC6VcNh1ltLiCSApLrpEjY75+daXH9mp3Tb1ttBWtTKglKRkokx0A3mtu0bhCBEd0bRHhWfSh4o6N/qvbLLFz9mWn/AAP7jv666eGLHSk3J9iU2XkpUCEurWQJhXdKiOtN9T7s3Q60osupvE7vHBy3ShhMuFQKXsclEjwJ8aqpwXKSJLW6iacZVZNP5ZQaKKK9nIFFFFAEUUUUAUUUUAUUUUAUUUUAUUUUAUUUUARRRRQBRRRQBXyK+0UAUUUUB//Z"/>
          <p:cNvSpPr>
            <a:spLocks noChangeAspect="1" noChangeArrowheads="1"/>
          </p:cNvSpPr>
          <p:nvPr/>
        </p:nvSpPr>
        <p:spPr bwMode="auto">
          <a:xfrm>
            <a:off x="368300" y="-793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http://blast.jcvi.org/web-hmm/images/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803" y="6113255"/>
            <a:ext cx="1576812" cy="47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nschork\AppData\Local\Microsoft\Windows\Temporary Internet Files\Content.IE5\KSQ3W6NF\PastedGraphic-1.tif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115" y="6066885"/>
            <a:ext cx="114300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UCSD Seal.sv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5950317"/>
            <a:ext cx="798920" cy="79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GEN_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6066885"/>
            <a:ext cx="1409700" cy="61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832492"/>
            <a:ext cx="2133600" cy="103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5" y="88529"/>
            <a:ext cx="752863" cy="78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180705" y="140984"/>
            <a:ext cx="1808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BIOM 262</a:t>
            </a:r>
            <a:r>
              <a:rPr lang="en-US" sz="1400" b="1" dirty="0" smtClean="0"/>
              <a:t>: 3/14/2017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638784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" grpId="0"/>
      <p:bldP spid="11" grpId="0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1944687"/>
            <a:ext cx="6724650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04800"/>
            <a:ext cx="7175500" cy="1508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835" y="783694"/>
            <a:ext cx="33718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651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990600"/>
            <a:ext cx="8610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Hypothesis</a:t>
            </a:r>
            <a:r>
              <a:rPr lang="en-US" sz="1600" dirty="0" smtClean="0"/>
              <a:t>:  differences in disease rates between two ancestral populations are due in part to frequency differences in disease-causing genetic variants. </a:t>
            </a:r>
          </a:p>
          <a:p>
            <a:endParaRPr lang="en-US" sz="1600" dirty="0"/>
          </a:p>
          <a:p>
            <a:r>
              <a:rPr lang="en-US" sz="1600" dirty="0" smtClean="0"/>
              <a:t>Causative genetic variants occur more often on chromosome segments inherited from the ancestral population with the higher disease variant frequency among individuals admixed from the two ancestral populations. </a:t>
            </a:r>
          </a:p>
          <a:p>
            <a:endParaRPr lang="en-US" sz="1600" dirty="0"/>
          </a:p>
          <a:p>
            <a:r>
              <a:rPr lang="en-US" sz="1600" dirty="0" smtClean="0"/>
              <a:t>Only requires enough markers to identify the ancestral chromosome segments (e.g., African Americans = 1,500–2,500 ancestry-informative markers (AIMs)). </a:t>
            </a: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819400" y="226366"/>
            <a:ext cx="305564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400" b="1" dirty="0" smtClean="0"/>
              <a:t>Admixture Mapping</a:t>
            </a:r>
            <a:endParaRPr lang="en-US" sz="24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381000" y="3622422"/>
            <a:ext cx="2893902" cy="1392574"/>
            <a:chOff x="609600" y="3821697"/>
            <a:chExt cx="2893902" cy="1392574"/>
          </a:xfrm>
        </p:grpSpPr>
        <p:pic>
          <p:nvPicPr>
            <p:cNvPr id="139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821697"/>
              <a:ext cx="2819400" cy="1193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92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952" y="5033356"/>
              <a:ext cx="2876550" cy="1809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39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327" y="3506226"/>
            <a:ext cx="1633538" cy="321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045" y="3435036"/>
            <a:ext cx="2362200" cy="3357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9713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722561" y="241691"/>
            <a:ext cx="3851275" cy="1054705"/>
            <a:chOff x="304800" y="249986"/>
            <a:chExt cx="5375275" cy="1642919"/>
          </a:xfrm>
        </p:grpSpPr>
        <p:pic>
          <p:nvPicPr>
            <p:cNvPr id="3686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533400"/>
              <a:ext cx="5375275" cy="1359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49986"/>
              <a:ext cx="2543175" cy="266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72" y="1524000"/>
            <a:ext cx="4362450" cy="5237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99" y="1533053"/>
            <a:ext cx="4338307" cy="4692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128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43400" y="1219438"/>
            <a:ext cx="4734296" cy="1752600"/>
          </a:xfrm>
          <a:noFill/>
        </p:spPr>
      </p:pic>
      <p:pic>
        <p:nvPicPr>
          <p:cNvPr id="20483" name="Picture 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1" y="3429000"/>
            <a:ext cx="4209281" cy="2895600"/>
          </a:xfrm>
          <a:noFill/>
        </p:spPr>
      </p:pic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838200" y="381000"/>
            <a:ext cx="76199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+mn-lt"/>
              </a:rPr>
              <a:t>Race, Genetic Background, and Drug Prescriptions</a:t>
            </a:r>
          </a:p>
        </p:txBody>
      </p:sp>
      <p:pic>
        <p:nvPicPr>
          <p:cNvPr id="20485" name="Picture 5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3124200"/>
            <a:ext cx="4155451" cy="3429000"/>
          </a:xfrm>
          <a:noFill/>
        </p:spPr>
      </p:pic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152401" y="1198075"/>
            <a:ext cx="41148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 Individuals from different races respond differently to drugs</a:t>
            </a:r>
          </a:p>
          <a:p>
            <a:pPr algn="just">
              <a:spcBef>
                <a:spcPct val="0"/>
              </a:spcBef>
            </a:pPr>
            <a:endParaRPr lang="en-US" altLang="en-US" sz="1400" dirty="0">
              <a:solidFill>
                <a:srgbClr val="000000"/>
              </a:solidFill>
            </a:endParaRPr>
          </a:p>
          <a:p>
            <a:pPr algn="just"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 It is thought that this is due to genetic differences</a:t>
            </a:r>
          </a:p>
          <a:p>
            <a:pPr algn="just">
              <a:spcBef>
                <a:spcPct val="0"/>
              </a:spcBef>
            </a:pPr>
            <a:endParaRPr lang="en-US" altLang="en-US" sz="1400" dirty="0">
              <a:solidFill>
                <a:srgbClr val="000000"/>
              </a:solidFill>
            </a:endParaRPr>
          </a:p>
          <a:p>
            <a:pPr algn="just">
              <a:spcBef>
                <a:spcPct val="0"/>
              </a:spcBef>
            </a:pPr>
            <a:r>
              <a:rPr lang="en-US" altLang="en-US" sz="1400" dirty="0">
                <a:solidFill>
                  <a:srgbClr val="000000"/>
                </a:solidFill>
              </a:rPr>
              <a:t> Historically, race was used as a guide for determining which drug a patient should receive</a:t>
            </a:r>
          </a:p>
        </p:txBody>
      </p:sp>
    </p:spTree>
    <p:extLst>
      <p:ext uri="{BB962C8B-B14F-4D97-AF65-F5344CB8AC3E}">
        <p14:creationId xmlns:p14="http://schemas.microsoft.com/office/powerpoint/2010/main" val="2139325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5334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b="1" dirty="0" smtClean="0">
                <a:latin typeface="+mn-lt"/>
              </a:rPr>
              <a:t>Native American Ancestry and Body Mass Index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3400" y="1278048"/>
            <a:ext cx="8001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Native Americans (NAs) have different body habitus and morphology than non-NAs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Body Mass Index (BMI) is thought to have a polygenic basis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NA communities exhibit genetic differentiation from non-NA communities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Many communities have admixed individuals (i.e., offspring from </a:t>
            </a:r>
            <a:r>
              <a:rPr lang="en-US" sz="2400" dirty="0" err="1" smtClean="0"/>
              <a:t>matings</a:t>
            </a:r>
            <a:r>
              <a:rPr lang="en-US" sz="2400" dirty="0" smtClean="0"/>
              <a:t> between, e.g.,  NA/non-NA)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Many cultural factors influence BMI (e.g., diet, lifestyle)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4722167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Question</a:t>
            </a:r>
            <a:r>
              <a:rPr lang="en-US" sz="2400" dirty="0" smtClean="0"/>
              <a:t>: Is BMI among NAs attributable in part to polygenes?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5486399"/>
            <a:ext cx="800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/>
              <a:t>Approach</a:t>
            </a:r>
            <a:r>
              <a:rPr lang="en-US" sz="2400" dirty="0" smtClean="0"/>
              <a:t>: Correlate </a:t>
            </a:r>
            <a:r>
              <a:rPr lang="en-US" sz="2400" i="1" dirty="0" smtClean="0"/>
              <a:t>degree of NA ancestry </a:t>
            </a:r>
            <a:r>
              <a:rPr lang="en-US" sz="2400" dirty="0" smtClean="0"/>
              <a:t>among admixed individuals with BMI while controlling for cultural factors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74027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" y="304800"/>
            <a:ext cx="727329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8302" y="2209800"/>
            <a:ext cx="75140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864 individuals from a Native American Community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BMI was measured on each individual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Two measures of genetic marker-informed NA ancestry: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 smtClean="0"/>
              <a:t>Genetic cluster-based ADMIXTURE analysis (‘ADMIXTURE’)</a:t>
            </a:r>
            <a:r>
              <a:rPr lang="en-US" baseline="30000" dirty="0" smtClean="0"/>
              <a:t>1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 smtClean="0"/>
              <a:t>Supervised 4 population-based ancestry assignments (‘ANC4’)</a:t>
            </a:r>
            <a:r>
              <a:rPr lang="en-US" baseline="30000" dirty="0" smtClean="0"/>
              <a:t>2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Two measures of NA cultural identity: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/>
              <a:t>Indian Culture Scale </a:t>
            </a:r>
            <a:r>
              <a:rPr lang="en-US" dirty="0" smtClean="0"/>
              <a:t>(‘ICS’)</a:t>
            </a:r>
            <a:endParaRPr lang="en-US" dirty="0"/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/>
              <a:t>Orthogonal Cultural Identification Scale </a:t>
            </a:r>
            <a:r>
              <a:rPr lang="en-US" dirty="0" smtClean="0"/>
              <a:t>(‘OCIS’)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Other covariates included: self-reported NA ancestry, sex, income and education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24965" y="6019800"/>
            <a:ext cx="576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</a:t>
            </a:r>
            <a:r>
              <a:rPr lang="en-US" sz="1600" dirty="0" smtClean="0"/>
              <a:t>Pritchard and </a:t>
            </a:r>
            <a:r>
              <a:rPr lang="en-US" sz="1600" dirty="0" err="1" smtClean="0"/>
              <a:t>Rosenbegr</a:t>
            </a:r>
            <a:r>
              <a:rPr lang="en-US" sz="1600" dirty="0" smtClean="0"/>
              <a:t>. Am </a:t>
            </a:r>
            <a:r>
              <a:rPr lang="en-US" sz="1600" dirty="0"/>
              <a:t>J Hum Genet. 1999 Jul;65(1):220-8.</a:t>
            </a:r>
          </a:p>
          <a:p>
            <a:r>
              <a:rPr lang="en-US" sz="1600" dirty="0" smtClean="0"/>
              <a:t>2</a:t>
            </a:r>
            <a:r>
              <a:rPr lang="en-US" sz="1600" dirty="0"/>
              <a:t>. </a:t>
            </a:r>
            <a:r>
              <a:rPr lang="en-US" sz="1600" dirty="0" smtClean="0"/>
              <a:t>Libiger and Schork. Front </a:t>
            </a:r>
            <a:r>
              <a:rPr lang="en-US" sz="1600" dirty="0"/>
              <a:t>Genet. 2013 Jan </a:t>
            </a:r>
            <a:r>
              <a:rPr lang="en-US" sz="1600" dirty="0" smtClean="0"/>
              <a:t>14;3:322.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30218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6" y="1696751"/>
            <a:ext cx="5162974" cy="388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969" y="1783881"/>
            <a:ext cx="3765361" cy="37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5334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b="1" dirty="0" smtClean="0">
                <a:latin typeface="+mn-lt"/>
              </a:rPr>
              <a:t>Correlations Between Measures of NA Identity</a:t>
            </a:r>
          </a:p>
        </p:txBody>
      </p:sp>
    </p:spTree>
    <p:extLst>
      <p:ext uri="{BB962C8B-B14F-4D97-AF65-F5344CB8AC3E}">
        <p14:creationId xmlns:p14="http://schemas.microsoft.com/office/powerpoint/2010/main" val="1253232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5334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b="1" dirty="0" smtClean="0">
                <a:latin typeface="+mn-lt"/>
              </a:rPr>
              <a:t>Correlations Between NA Identity and BMI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79" y="1219200"/>
            <a:ext cx="697230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4879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5334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b="1" dirty="0" smtClean="0">
                <a:latin typeface="+mn-lt"/>
              </a:rPr>
              <a:t>Multiple Regression Models Predicting BMI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30808"/>
            <a:ext cx="7413457" cy="574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911380" y="2057400"/>
            <a:ext cx="7261057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1380" y="3048000"/>
            <a:ext cx="7261057" cy="2599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1380" y="3962400"/>
            <a:ext cx="7261057" cy="2599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1380" y="4953000"/>
            <a:ext cx="7261057" cy="2599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1380" y="5943600"/>
            <a:ext cx="7261057" cy="2599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896290" y="1752600"/>
            <a:ext cx="7276147" cy="2167113"/>
            <a:chOff x="896290" y="1752600"/>
            <a:chExt cx="7276147" cy="2167113"/>
          </a:xfrm>
        </p:grpSpPr>
        <p:sp>
          <p:nvSpPr>
            <p:cNvPr id="11" name="Rectangle 10"/>
            <p:cNvSpPr/>
            <p:nvPr/>
          </p:nvSpPr>
          <p:spPr>
            <a:xfrm>
              <a:off x="896291" y="2743200"/>
              <a:ext cx="7261057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96290" y="3691113"/>
              <a:ext cx="7261057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11380" y="1752600"/>
              <a:ext cx="7261057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6322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06706" y="425150"/>
            <a:ext cx="3362860" cy="1599309"/>
            <a:chOff x="228600" y="184387"/>
            <a:chExt cx="4013200" cy="1980502"/>
          </a:xfrm>
        </p:grpSpPr>
        <p:pic>
          <p:nvPicPr>
            <p:cNvPr id="3789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457200"/>
              <a:ext cx="4013200" cy="1707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9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16" y="184387"/>
              <a:ext cx="1138238" cy="243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9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206184"/>
              <a:ext cx="1992313" cy="199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733" y="2050241"/>
            <a:ext cx="4210050" cy="2416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5" y="4521442"/>
            <a:ext cx="8970818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64" y="2268081"/>
            <a:ext cx="458189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187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2321003"/>
            <a:ext cx="853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3. </a:t>
            </a:r>
            <a:r>
              <a:rPr lang="en-US" sz="3600" b="1" dirty="0"/>
              <a:t>Admixture: Characterization, Consequences and Admixture Mapping</a:t>
            </a:r>
          </a:p>
        </p:txBody>
      </p:sp>
    </p:spTree>
    <p:extLst>
      <p:ext uri="{BB962C8B-B14F-4D97-AF65-F5344CB8AC3E}">
        <p14:creationId xmlns:p14="http://schemas.microsoft.com/office/powerpoint/2010/main" val="1854083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152400" y="228600"/>
            <a:ext cx="87630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2800" b="1" dirty="0">
                <a:latin typeface="Calibri" panose="020F0502020204030204" pitchFamily="34" charset="0"/>
              </a:rPr>
              <a:t>The Watson Genome, Genetic Background and </a:t>
            </a:r>
            <a:r>
              <a:rPr lang="en-US" altLang="en-US" sz="2800" b="1" dirty="0" smtClean="0">
                <a:latin typeface="Calibri" panose="020F0502020204030204" pitchFamily="34" charset="0"/>
              </a:rPr>
              <a:t>the </a:t>
            </a:r>
            <a:r>
              <a:rPr lang="en-US" altLang="en-US" sz="2800" b="1" dirty="0">
                <a:latin typeface="Calibri" panose="020F0502020204030204" pitchFamily="34" charset="0"/>
              </a:rPr>
              <a:t>Phenotype of Humility</a:t>
            </a:r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24000"/>
            <a:ext cx="3500438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352425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5562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5" y="532432"/>
            <a:ext cx="4283981" cy="6178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2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776" y="532432"/>
            <a:ext cx="4582624" cy="6096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287" name="Rectangle 7"/>
          <p:cNvSpPr>
            <a:spLocks noChangeArrowheads="1"/>
          </p:cNvSpPr>
          <p:nvPr/>
        </p:nvSpPr>
        <p:spPr bwMode="auto">
          <a:xfrm>
            <a:off x="5334000" y="3810000"/>
            <a:ext cx="1905000" cy="609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4332776" y="5791200"/>
            <a:ext cx="2906224" cy="457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3630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7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214" y="228600"/>
            <a:ext cx="5010150" cy="6481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941968" y="4876800"/>
            <a:ext cx="3163432" cy="990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5796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2321003"/>
            <a:ext cx="853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4. </a:t>
            </a:r>
            <a:r>
              <a:rPr lang="en-US" sz="3600" b="1" dirty="0"/>
              <a:t>Population Genetics and Evolutionary Genetics: Integration and </a:t>
            </a:r>
            <a:r>
              <a:rPr lang="en-US" sz="3600" b="1" dirty="0" smtClean="0"/>
              <a:t>Impact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4081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05" name="Title 5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609600"/>
          </a:xfrm>
        </p:spPr>
        <p:txBody>
          <a:bodyPr/>
          <a:lstStyle/>
          <a:p>
            <a:r>
              <a:rPr lang="en-US" sz="2800" b="1" dirty="0" smtClean="0"/>
              <a:t>Population Biology is Ubiquitous…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04800" y="1387246"/>
            <a:ext cx="2514600" cy="3616996"/>
            <a:chOff x="304800" y="1387246"/>
            <a:chExt cx="2514600" cy="3616996"/>
          </a:xfrm>
        </p:grpSpPr>
        <p:pic>
          <p:nvPicPr>
            <p:cNvPr id="138312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04800" y="1387246"/>
              <a:ext cx="2514600" cy="3019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8313" name="Text Box 10"/>
            <p:cNvSpPr txBox="1">
              <a:spLocks noChangeArrowheads="1"/>
            </p:cNvSpPr>
            <p:nvPr/>
          </p:nvSpPr>
          <p:spPr bwMode="auto">
            <a:xfrm>
              <a:off x="496456" y="4634910"/>
              <a:ext cx="213128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  </a:t>
              </a:r>
              <a:r>
                <a:rPr lang="en-US" b="1" dirty="0"/>
                <a:t>Populations of </a:t>
              </a:r>
              <a:r>
                <a:rPr lang="en-US" b="1" dirty="0" smtClean="0"/>
                <a:t>Cells</a:t>
              </a:r>
              <a:endParaRPr lang="en-US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273053" y="1428869"/>
            <a:ext cx="2507055" cy="3575373"/>
            <a:chOff x="3273053" y="1428869"/>
            <a:chExt cx="2507055" cy="3575373"/>
          </a:xfrm>
        </p:grpSpPr>
        <p:graphicFrame>
          <p:nvGraphicFramePr>
            <p:cNvPr id="138300" name="Object 108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38515246"/>
                </p:ext>
              </p:extLst>
            </p:nvPr>
          </p:nvGraphicFramePr>
          <p:xfrm>
            <a:off x="3273053" y="1428869"/>
            <a:ext cx="2507055" cy="29774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Image" r:id="rId5" imgW="5104762" imgH="6057143" progId="">
                    <p:embed/>
                  </p:oleObj>
                </mc:Choice>
                <mc:Fallback>
                  <p:oleObj name="Image" r:id="rId5" imgW="5104762" imgH="605714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3053" y="1428869"/>
                          <a:ext cx="2507055" cy="29774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 Box 10"/>
            <p:cNvSpPr txBox="1">
              <a:spLocks noChangeArrowheads="1"/>
            </p:cNvSpPr>
            <p:nvPr/>
          </p:nvSpPr>
          <p:spPr bwMode="auto">
            <a:xfrm>
              <a:off x="3288613" y="4634910"/>
              <a:ext cx="247593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  </a:t>
              </a:r>
              <a:r>
                <a:rPr lang="en-US" b="1" dirty="0"/>
                <a:t>Populations of </a:t>
              </a:r>
              <a:r>
                <a:rPr lang="en-US" b="1" dirty="0" smtClean="0"/>
                <a:t>Humans</a:t>
              </a:r>
              <a:endParaRPr lang="en-US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285630" y="1371600"/>
            <a:ext cx="2514600" cy="3632642"/>
            <a:chOff x="6285630" y="1371600"/>
            <a:chExt cx="2514600" cy="3632642"/>
          </a:xfrm>
        </p:grpSpPr>
        <p:graphicFrame>
          <p:nvGraphicFramePr>
            <p:cNvPr id="138301" name="Object 108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18876221"/>
                </p:ext>
              </p:extLst>
            </p:nvPr>
          </p:nvGraphicFramePr>
          <p:xfrm>
            <a:off x="6285630" y="1371600"/>
            <a:ext cx="2514600" cy="3050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Image" r:id="rId7" imgW="4787302" imgH="6069841" progId="">
                    <p:embed/>
                  </p:oleObj>
                </mc:Choice>
                <mc:Fallback>
                  <p:oleObj name="Image" r:id="rId7" imgW="4787302" imgH="6069841" progId="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85630" y="1371600"/>
                          <a:ext cx="2514600" cy="3050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xt Box 10"/>
            <p:cNvSpPr txBox="1">
              <a:spLocks noChangeArrowheads="1"/>
            </p:cNvSpPr>
            <p:nvPr/>
          </p:nvSpPr>
          <p:spPr bwMode="auto">
            <a:xfrm>
              <a:off x="6344236" y="4634910"/>
              <a:ext cx="23973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  </a:t>
              </a:r>
              <a:r>
                <a:rPr lang="en-US" b="1" dirty="0"/>
                <a:t>Populations of </a:t>
              </a:r>
              <a:r>
                <a:rPr lang="en-US" b="1" dirty="0" smtClean="0"/>
                <a:t>Species</a:t>
              </a:r>
              <a:endParaRPr lang="en-US" b="1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96456" y="5530334"/>
            <a:ext cx="8342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Population-level behavior occurs at all levels: interactions at different levels are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Broader ‘systems-level’ thinking is needed to cross boundaries, draw inferences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210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195449" y="1371600"/>
            <a:ext cx="8746752" cy="4985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dirty="0">
                <a:cs typeface="Arial" pitchFamily="34" charset="0"/>
              </a:rPr>
              <a:t>How do species develop? The compilation of functionally-significant mutations and selection/adaptation?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dirty="0">
                <a:cs typeface="Arial" pitchFamily="34" charset="0"/>
              </a:rPr>
              <a:t>Mutation rate would have to be too high to explain all variation exhibited by a species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dirty="0">
                <a:cs typeface="Arial" pitchFamily="34" charset="0"/>
              </a:rPr>
              <a:t>Sewall Wright devised brilliant theorems to explain the development of new phenotypes, speciation, and </a:t>
            </a:r>
            <a:r>
              <a:rPr lang="en-US" altLang="en-US" sz="2400" dirty="0" smtClean="0">
                <a:cs typeface="Arial" pitchFamily="34" charset="0"/>
              </a:rPr>
              <a:t>adaptive </a:t>
            </a:r>
            <a:r>
              <a:rPr lang="en-US" altLang="en-US" sz="2400" dirty="0">
                <a:cs typeface="Arial" pitchFamily="34" charset="0"/>
              </a:rPr>
              <a:t>forces (The “Shifting Balance of Evolution Theory”).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dirty="0">
                <a:cs typeface="Arial" pitchFamily="34" charset="0"/>
              </a:rPr>
              <a:t>Wright’s Theory Emphasizes:</a:t>
            </a:r>
          </a:p>
          <a:p>
            <a:pPr lvl="1" algn="just" eaLnBrk="1" hangingPunct="1">
              <a:spcBef>
                <a:spcPct val="50000"/>
              </a:spcBef>
              <a:buFontTx/>
              <a:buAutoNum type="arabicPeriod"/>
            </a:pPr>
            <a:r>
              <a:rPr lang="en-US" altLang="en-US" sz="2000" dirty="0">
                <a:cs typeface="Arial" pitchFamily="34" charset="0"/>
              </a:rPr>
              <a:t>Random processes, not directed processes</a:t>
            </a:r>
          </a:p>
          <a:p>
            <a:pPr lvl="1" algn="just" eaLnBrk="1" hangingPunct="1">
              <a:spcBef>
                <a:spcPct val="50000"/>
              </a:spcBef>
              <a:buFontTx/>
              <a:buAutoNum type="arabicPeriod"/>
            </a:pPr>
            <a:r>
              <a:rPr lang="en-US" altLang="en-US" sz="2000" dirty="0">
                <a:cs typeface="Arial" pitchFamily="34" charset="0"/>
              </a:rPr>
              <a:t>Combinations of mutations, not new mutations</a:t>
            </a:r>
          </a:p>
          <a:p>
            <a:pPr lvl="1" algn="just" eaLnBrk="1" hangingPunct="1">
              <a:spcBef>
                <a:spcPct val="50000"/>
              </a:spcBef>
              <a:buFontTx/>
              <a:buAutoNum type="arabicPeriod"/>
            </a:pPr>
            <a:r>
              <a:rPr lang="en-US" altLang="en-US" sz="2000" dirty="0">
                <a:cs typeface="Arial" pitchFamily="34" charset="0"/>
              </a:rPr>
              <a:t>Epistasis not single gene actions</a:t>
            </a: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195448" y="228600"/>
            <a:ext cx="8746753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2800" b="1" dirty="0">
                <a:latin typeface="Calibri" panose="020F0502020204030204" pitchFamily="34" charset="0"/>
                <a:cs typeface="Arial" pitchFamily="34" charset="0"/>
              </a:rPr>
              <a:t>How is genotypic/phenotypic differentiation maintained?</a:t>
            </a:r>
          </a:p>
          <a:p>
            <a:pPr algn="ctr" eaLnBrk="1" hangingPunct="1"/>
            <a:r>
              <a:rPr lang="en-US" altLang="en-US" sz="2400" dirty="0">
                <a:latin typeface="Calibri" panose="020F0502020204030204" pitchFamily="34" charset="0"/>
                <a:cs typeface="Arial" pitchFamily="34" charset="0"/>
              </a:rPr>
              <a:t>(population genetics, speciation, and mutation rates)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549" y="4876800"/>
            <a:ext cx="2819400" cy="140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1375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8"/>
          <p:cNvGrpSpPr>
            <a:grpSpLocks/>
          </p:cNvGrpSpPr>
          <p:nvPr/>
        </p:nvGrpSpPr>
        <p:grpSpPr bwMode="auto">
          <a:xfrm>
            <a:off x="2819400" y="990600"/>
            <a:ext cx="3646488" cy="1770063"/>
            <a:chOff x="1776" y="624"/>
            <a:chExt cx="2297" cy="1115"/>
          </a:xfrm>
        </p:grpSpPr>
        <p:grpSp>
          <p:nvGrpSpPr>
            <p:cNvPr id="184464" name="Group 146"/>
            <p:cNvGrpSpPr>
              <a:grpSpLocks/>
            </p:cNvGrpSpPr>
            <p:nvPr/>
          </p:nvGrpSpPr>
          <p:grpSpPr bwMode="auto">
            <a:xfrm>
              <a:off x="3536" y="1200"/>
              <a:ext cx="537" cy="539"/>
              <a:chOff x="3552" y="1208"/>
              <a:chExt cx="537" cy="539"/>
            </a:xfrm>
          </p:grpSpPr>
          <p:sp>
            <p:nvSpPr>
              <p:cNvPr id="184482" name="Oval 4"/>
              <p:cNvSpPr>
                <a:spLocks noChangeArrowheads="1"/>
              </p:cNvSpPr>
              <p:nvPr/>
            </p:nvSpPr>
            <p:spPr bwMode="auto">
              <a:xfrm>
                <a:off x="3552" y="1208"/>
                <a:ext cx="528" cy="52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4483" name="Rectangle 29"/>
              <p:cNvSpPr>
                <a:spLocks noChangeArrowheads="1"/>
              </p:cNvSpPr>
              <p:nvPr/>
            </p:nvSpPr>
            <p:spPr bwMode="auto">
              <a:xfrm>
                <a:off x="3835" y="1277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C</a:t>
                </a:r>
              </a:p>
            </p:txBody>
          </p:sp>
          <p:sp>
            <p:nvSpPr>
              <p:cNvPr id="184484" name="Text Box 45"/>
              <p:cNvSpPr txBox="1">
                <a:spLocks noChangeArrowheads="1"/>
              </p:cNvSpPr>
              <p:nvPr/>
            </p:nvSpPr>
            <p:spPr bwMode="auto">
              <a:xfrm>
                <a:off x="3776" y="1462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A</a:t>
                </a:r>
                <a:endParaRPr lang="en-US" sz="1800">
                  <a:latin typeface="Tahoma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4485" name="Text Box 46"/>
              <p:cNvSpPr txBox="1">
                <a:spLocks noChangeArrowheads="1"/>
              </p:cNvSpPr>
              <p:nvPr/>
            </p:nvSpPr>
            <p:spPr bwMode="auto">
              <a:xfrm>
                <a:off x="3558" y="1360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A</a:t>
                </a:r>
                <a:endParaRPr lang="en-US" sz="1800">
                  <a:latin typeface="Tahoma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4486" name="Rectangle 55"/>
              <p:cNvSpPr>
                <a:spLocks noChangeArrowheads="1"/>
              </p:cNvSpPr>
              <p:nvPr/>
            </p:nvSpPr>
            <p:spPr bwMode="auto">
              <a:xfrm>
                <a:off x="3611" y="1555"/>
                <a:ext cx="163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184487" name="Rectangle 56"/>
              <p:cNvSpPr>
                <a:spLocks noChangeArrowheads="1"/>
              </p:cNvSpPr>
              <p:nvPr/>
            </p:nvSpPr>
            <p:spPr bwMode="auto">
              <a:xfrm>
                <a:off x="3696" y="1261"/>
                <a:ext cx="163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184488" name="Rectangle 64"/>
              <p:cNvSpPr>
                <a:spLocks noChangeArrowheads="1"/>
              </p:cNvSpPr>
              <p:nvPr/>
            </p:nvSpPr>
            <p:spPr bwMode="auto">
              <a:xfrm>
                <a:off x="3904" y="1357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C</a:t>
                </a:r>
              </a:p>
            </p:txBody>
          </p:sp>
          <p:sp>
            <p:nvSpPr>
              <p:cNvPr id="184489" name="Rectangle 65"/>
              <p:cNvSpPr>
                <a:spLocks noChangeArrowheads="1"/>
              </p:cNvSpPr>
              <p:nvPr/>
            </p:nvSpPr>
            <p:spPr bwMode="auto">
              <a:xfrm>
                <a:off x="3680" y="1384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C</a:t>
                </a:r>
              </a:p>
            </p:txBody>
          </p:sp>
          <p:sp>
            <p:nvSpPr>
              <p:cNvPr id="184490" name="Rectangle 67"/>
              <p:cNvSpPr>
                <a:spLocks noChangeArrowheads="1"/>
              </p:cNvSpPr>
              <p:nvPr/>
            </p:nvSpPr>
            <p:spPr bwMode="auto">
              <a:xfrm>
                <a:off x="3744" y="1592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C</a:t>
                </a:r>
              </a:p>
            </p:txBody>
          </p:sp>
          <p:sp>
            <p:nvSpPr>
              <p:cNvPr id="184491" name="Rectangle 69"/>
              <p:cNvSpPr>
                <a:spLocks noChangeArrowheads="1"/>
              </p:cNvSpPr>
              <p:nvPr/>
            </p:nvSpPr>
            <p:spPr bwMode="auto">
              <a:xfrm>
                <a:off x="3600" y="1251"/>
                <a:ext cx="169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G</a:t>
                </a:r>
              </a:p>
            </p:txBody>
          </p:sp>
          <p:sp>
            <p:nvSpPr>
              <p:cNvPr id="184492" name="Rectangle 70"/>
              <p:cNvSpPr>
                <a:spLocks noChangeArrowheads="1"/>
              </p:cNvSpPr>
              <p:nvPr/>
            </p:nvSpPr>
            <p:spPr bwMode="auto">
              <a:xfrm>
                <a:off x="3920" y="1491"/>
                <a:ext cx="169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G</a:t>
                </a:r>
              </a:p>
            </p:txBody>
          </p:sp>
        </p:grpSp>
        <p:sp>
          <p:nvSpPr>
            <p:cNvPr id="184465" name="Line 106"/>
            <p:cNvSpPr>
              <a:spLocks noChangeShapeType="1"/>
            </p:cNvSpPr>
            <p:nvPr/>
          </p:nvSpPr>
          <p:spPr bwMode="auto">
            <a:xfrm flipV="1">
              <a:off x="2176" y="656"/>
              <a:ext cx="328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4466" name="Group 157"/>
            <p:cNvGrpSpPr>
              <a:grpSpLocks/>
            </p:cNvGrpSpPr>
            <p:nvPr/>
          </p:nvGrpSpPr>
          <p:grpSpPr bwMode="auto">
            <a:xfrm>
              <a:off x="1776" y="856"/>
              <a:ext cx="528" cy="528"/>
              <a:chOff x="1776" y="856"/>
              <a:chExt cx="528" cy="528"/>
            </a:xfrm>
          </p:grpSpPr>
          <p:sp>
            <p:nvSpPr>
              <p:cNvPr id="184468" name="Oval 3"/>
              <p:cNvSpPr>
                <a:spLocks noChangeArrowheads="1"/>
              </p:cNvSpPr>
              <p:nvPr/>
            </p:nvSpPr>
            <p:spPr bwMode="auto">
              <a:xfrm>
                <a:off x="1776" y="856"/>
                <a:ext cx="528" cy="52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800" u="sng">
                  <a:solidFill>
                    <a:schemeClr val="bg1"/>
                  </a:solidFill>
                  <a:ea typeface="Arial" charset="0"/>
                  <a:cs typeface="Arial" charset="0"/>
                </a:endParaRPr>
              </a:p>
            </p:txBody>
          </p:sp>
          <p:sp>
            <p:nvSpPr>
              <p:cNvPr id="184469" name="Rectangle 11"/>
              <p:cNvSpPr>
                <a:spLocks noChangeArrowheads="1"/>
              </p:cNvSpPr>
              <p:nvPr/>
            </p:nvSpPr>
            <p:spPr bwMode="auto">
              <a:xfrm>
                <a:off x="1968" y="856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A</a:t>
                </a:r>
              </a:p>
            </p:txBody>
          </p:sp>
          <p:sp>
            <p:nvSpPr>
              <p:cNvPr id="184470" name="Text Box 20"/>
              <p:cNvSpPr txBox="1">
                <a:spLocks noChangeArrowheads="1"/>
              </p:cNvSpPr>
              <p:nvPr/>
            </p:nvSpPr>
            <p:spPr bwMode="auto">
              <a:xfrm>
                <a:off x="2064" y="1192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A</a:t>
                </a:r>
                <a:endParaRPr lang="en-US" sz="1800">
                  <a:latin typeface="Tahoma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4471" name="Text Box 21"/>
              <p:cNvSpPr txBox="1">
                <a:spLocks noChangeArrowheads="1"/>
              </p:cNvSpPr>
              <p:nvPr/>
            </p:nvSpPr>
            <p:spPr bwMode="auto">
              <a:xfrm>
                <a:off x="1872" y="1192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T</a:t>
                </a:r>
                <a:endParaRPr lang="en-US" sz="1800">
                  <a:latin typeface="Tahoma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4472" name="Text Box 22"/>
              <p:cNvSpPr txBox="1">
                <a:spLocks noChangeArrowheads="1"/>
              </p:cNvSpPr>
              <p:nvPr/>
            </p:nvSpPr>
            <p:spPr bwMode="auto">
              <a:xfrm>
                <a:off x="1776" y="952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A</a:t>
                </a:r>
                <a:endParaRPr lang="en-US" sz="1800">
                  <a:latin typeface="Tahoma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4473" name="Text Box 23"/>
              <p:cNvSpPr txBox="1">
                <a:spLocks noChangeArrowheads="1"/>
              </p:cNvSpPr>
              <p:nvPr/>
            </p:nvSpPr>
            <p:spPr bwMode="auto">
              <a:xfrm>
                <a:off x="2064" y="1000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A</a:t>
                </a:r>
                <a:endParaRPr lang="en-US" sz="1800">
                  <a:latin typeface="Tahoma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4474" name="Rectangle 27"/>
              <p:cNvSpPr>
                <a:spLocks noChangeArrowheads="1"/>
              </p:cNvSpPr>
              <p:nvPr/>
            </p:nvSpPr>
            <p:spPr bwMode="auto">
              <a:xfrm>
                <a:off x="1968" y="1144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C</a:t>
                </a:r>
              </a:p>
            </p:txBody>
          </p:sp>
          <p:sp>
            <p:nvSpPr>
              <p:cNvPr id="184475" name="Rectangle 28"/>
              <p:cNvSpPr>
                <a:spLocks noChangeArrowheads="1"/>
              </p:cNvSpPr>
              <p:nvPr/>
            </p:nvSpPr>
            <p:spPr bwMode="auto">
              <a:xfrm>
                <a:off x="2064" y="904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A</a:t>
                </a:r>
              </a:p>
            </p:txBody>
          </p:sp>
          <p:sp>
            <p:nvSpPr>
              <p:cNvPr id="184476" name="Rectangle 30"/>
              <p:cNvSpPr>
                <a:spLocks noChangeArrowheads="1"/>
              </p:cNvSpPr>
              <p:nvPr/>
            </p:nvSpPr>
            <p:spPr bwMode="auto">
              <a:xfrm>
                <a:off x="1920" y="1000"/>
                <a:ext cx="163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184477" name="Rectangle 31"/>
              <p:cNvSpPr>
                <a:spLocks noChangeArrowheads="1"/>
              </p:cNvSpPr>
              <p:nvPr/>
            </p:nvSpPr>
            <p:spPr bwMode="auto">
              <a:xfrm>
                <a:off x="1776" y="1096"/>
                <a:ext cx="163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184478" name="Rectangle 37"/>
              <p:cNvSpPr>
                <a:spLocks noChangeArrowheads="1"/>
              </p:cNvSpPr>
              <p:nvPr/>
            </p:nvSpPr>
            <p:spPr bwMode="auto">
              <a:xfrm>
                <a:off x="1872" y="856"/>
                <a:ext cx="163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T</a:t>
                </a:r>
              </a:p>
            </p:txBody>
          </p:sp>
          <p:grpSp>
            <p:nvGrpSpPr>
              <p:cNvPr id="184479" name="Group 42"/>
              <p:cNvGrpSpPr>
                <a:grpSpLocks/>
              </p:cNvGrpSpPr>
              <p:nvPr/>
            </p:nvGrpSpPr>
            <p:grpSpPr bwMode="auto">
              <a:xfrm>
                <a:off x="2132" y="1112"/>
                <a:ext cx="163" cy="155"/>
                <a:chOff x="1976" y="932"/>
                <a:chExt cx="163" cy="155"/>
              </a:xfrm>
            </p:grpSpPr>
            <p:sp>
              <p:nvSpPr>
                <p:cNvPr id="184480" name="Rectangle 43"/>
                <p:cNvSpPr>
                  <a:spLocks noChangeArrowheads="1"/>
                </p:cNvSpPr>
                <p:nvPr/>
              </p:nvSpPr>
              <p:spPr bwMode="auto">
                <a:xfrm>
                  <a:off x="2016" y="960"/>
                  <a:ext cx="96" cy="9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84481" name="Rectangle 44"/>
                <p:cNvSpPr>
                  <a:spLocks noChangeArrowheads="1"/>
                </p:cNvSpPr>
                <p:nvPr/>
              </p:nvSpPr>
              <p:spPr bwMode="auto">
                <a:xfrm>
                  <a:off x="1976" y="932"/>
                  <a:ext cx="163" cy="1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1000">
                      <a:solidFill>
                        <a:srgbClr val="000000"/>
                      </a:solidFill>
                      <a:latin typeface="Tahoma" charset="0"/>
                      <a:ea typeface="Arial" charset="0"/>
                      <a:cs typeface="Arial" charset="0"/>
                    </a:rPr>
                    <a:t>T</a:t>
                  </a:r>
                </a:p>
              </p:txBody>
            </p:sp>
          </p:grpSp>
        </p:grpSp>
        <p:sp>
          <p:nvSpPr>
            <p:cNvPr id="184467" name="Line 110"/>
            <p:cNvSpPr>
              <a:spLocks noChangeShapeType="1"/>
            </p:cNvSpPr>
            <p:nvPr/>
          </p:nvSpPr>
          <p:spPr bwMode="auto">
            <a:xfrm>
              <a:off x="2952" y="624"/>
              <a:ext cx="656" cy="6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4323" name="Group 144"/>
          <p:cNvGrpSpPr>
            <a:grpSpLocks/>
          </p:cNvGrpSpPr>
          <p:nvPr/>
        </p:nvGrpSpPr>
        <p:grpSpPr bwMode="auto">
          <a:xfrm>
            <a:off x="3822700" y="228600"/>
            <a:ext cx="1054100" cy="1006475"/>
            <a:chOff x="2408" y="144"/>
            <a:chExt cx="664" cy="634"/>
          </a:xfrm>
        </p:grpSpPr>
        <p:sp>
          <p:nvSpPr>
            <p:cNvPr id="184447" name="Oval 2"/>
            <p:cNvSpPr>
              <a:spLocks noChangeArrowheads="1"/>
            </p:cNvSpPr>
            <p:nvPr/>
          </p:nvSpPr>
          <p:spPr bwMode="auto">
            <a:xfrm>
              <a:off x="2448" y="144"/>
              <a:ext cx="624" cy="62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4448" name="Rectangle 13"/>
            <p:cNvSpPr>
              <a:spLocks noChangeArrowheads="1"/>
            </p:cNvSpPr>
            <p:nvPr/>
          </p:nvSpPr>
          <p:spPr bwMode="auto">
            <a:xfrm>
              <a:off x="2408" y="408"/>
              <a:ext cx="164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Tahoma" charset="0"/>
                  <a:ea typeface="Arial" charset="0"/>
                  <a:cs typeface="Arial" charset="0"/>
                </a:rPr>
                <a:t>T</a:t>
              </a:r>
            </a:p>
          </p:txBody>
        </p:sp>
        <p:sp>
          <p:nvSpPr>
            <p:cNvPr id="184449" name="Rectangle 14"/>
            <p:cNvSpPr>
              <a:spLocks noChangeArrowheads="1"/>
            </p:cNvSpPr>
            <p:nvPr/>
          </p:nvSpPr>
          <p:spPr bwMode="auto">
            <a:xfrm>
              <a:off x="2736" y="432"/>
              <a:ext cx="164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Tahoma" charset="0"/>
                  <a:ea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184450" name="Rectangle 15"/>
            <p:cNvSpPr>
              <a:spLocks noChangeArrowheads="1"/>
            </p:cNvSpPr>
            <p:nvPr/>
          </p:nvSpPr>
          <p:spPr bwMode="auto">
            <a:xfrm>
              <a:off x="2512" y="456"/>
              <a:ext cx="164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Tahoma" charset="0"/>
                  <a:ea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184451" name="Text Box 16"/>
            <p:cNvSpPr txBox="1">
              <a:spLocks noChangeArrowheads="1"/>
            </p:cNvSpPr>
            <p:nvPr/>
          </p:nvSpPr>
          <p:spPr bwMode="auto">
            <a:xfrm>
              <a:off x="2736" y="144"/>
              <a:ext cx="164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Tahoma" charset="0"/>
                  <a:ea typeface="Arial" charset="0"/>
                  <a:cs typeface="Arial" charset="0"/>
                </a:rPr>
                <a:t>A</a:t>
              </a:r>
              <a:endParaRPr lang="en-US" sz="1800">
                <a:latin typeface="Tahoma" charset="0"/>
                <a:ea typeface="Arial" charset="0"/>
                <a:cs typeface="Arial" charset="0"/>
              </a:endParaRPr>
            </a:p>
          </p:txBody>
        </p:sp>
        <p:sp>
          <p:nvSpPr>
            <p:cNvPr id="184452" name="Text Box 17"/>
            <p:cNvSpPr txBox="1">
              <a:spLocks noChangeArrowheads="1"/>
            </p:cNvSpPr>
            <p:nvPr/>
          </p:nvSpPr>
          <p:spPr bwMode="auto">
            <a:xfrm>
              <a:off x="2448" y="288"/>
              <a:ext cx="164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Tahoma" charset="0"/>
                  <a:ea typeface="Arial" charset="0"/>
                  <a:cs typeface="Arial" charset="0"/>
                </a:rPr>
                <a:t>A</a:t>
              </a:r>
              <a:endParaRPr lang="en-US" sz="1800">
                <a:latin typeface="Tahoma" charset="0"/>
                <a:ea typeface="Arial" charset="0"/>
                <a:cs typeface="Arial" charset="0"/>
              </a:endParaRPr>
            </a:p>
          </p:txBody>
        </p:sp>
        <p:sp>
          <p:nvSpPr>
            <p:cNvPr id="184453" name="Rectangle 24"/>
            <p:cNvSpPr>
              <a:spLocks noChangeArrowheads="1"/>
            </p:cNvSpPr>
            <p:nvPr/>
          </p:nvSpPr>
          <p:spPr bwMode="auto">
            <a:xfrm>
              <a:off x="2736" y="240"/>
              <a:ext cx="164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Tahoma" charset="0"/>
                  <a:ea typeface="Arial" charset="0"/>
                  <a:cs typeface="Arial" charset="0"/>
                </a:rPr>
                <a:t>C</a:t>
              </a:r>
            </a:p>
          </p:txBody>
        </p:sp>
        <p:sp>
          <p:nvSpPr>
            <p:cNvPr id="184454" name="Rectangle 25"/>
            <p:cNvSpPr>
              <a:spLocks noChangeArrowheads="1"/>
            </p:cNvSpPr>
            <p:nvPr/>
          </p:nvSpPr>
          <p:spPr bwMode="auto">
            <a:xfrm>
              <a:off x="2736" y="528"/>
              <a:ext cx="164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Tahoma" charset="0"/>
                  <a:ea typeface="Arial" charset="0"/>
                  <a:cs typeface="Arial" charset="0"/>
                </a:rPr>
                <a:t>C</a:t>
              </a:r>
            </a:p>
          </p:txBody>
        </p:sp>
        <p:sp>
          <p:nvSpPr>
            <p:cNvPr id="184455" name="Rectangle 26"/>
            <p:cNvSpPr>
              <a:spLocks noChangeArrowheads="1"/>
            </p:cNvSpPr>
            <p:nvPr/>
          </p:nvSpPr>
          <p:spPr bwMode="auto">
            <a:xfrm>
              <a:off x="2544" y="192"/>
              <a:ext cx="164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Tahoma" charset="0"/>
                  <a:ea typeface="Arial" charset="0"/>
                  <a:cs typeface="Arial" charset="0"/>
                </a:rPr>
                <a:t>C</a:t>
              </a:r>
            </a:p>
          </p:txBody>
        </p:sp>
        <p:sp>
          <p:nvSpPr>
            <p:cNvPr id="184456" name="Rectangle 32"/>
            <p:cNvSpPr>
              <a:spLocks noChangeArrowheads="1"/>
            </p:cNvSpPr>
            <p:nvPr/>
          </p:nvSpPr>
          <p:spPr bwMode="auto">
            <a:xfrm>
              <a:off x="2848" y="264"/>
              <a:ext cx="16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Tahoma" charset="0"/>
                  <a:ea typeface="Arial" charset="0"/>
                  <a:cs typeface="Arial" charset="0"/>
                </a:rPr>
                <a:t>G</a:t>
              </a:r>
            </a:p>
          </p:txBody>
        </p:sp>
        <p:sp>
          <p:nvSpPr>
            <p:cNvPr id="184457" name="Rectangle 33"/>
            <p:cNvSpPr>
              <a:spLocks noChangeArrowheads="1"/>
            </p:cNvSpPr>
            <p:nvPr/>
          </p:nvSpPr>
          <p:spPr bwMode="auto">
            <a:xfrm>
              <a:off x="2832" y="528"/>
              <a:ext cx="16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Tahoma" charset="0"/>
                  <a:ea typeface="Arial" charset="0"/>
                  <a:cs typeface="Arial" charset="0"/>
                </a:rPr>
                <a:t>G</a:t>
              </a:r>
            </a:p>
          </p:txBody>
        </p:sp>
        <p:sp>
          <p:nvSpPr>
            <p:cNvPr id="184458" name="Rectangle 34"/>
            <p:cNvSpPr>
              <a:spLocks noChangeArrowheads="1"/>
            </p:cNvSpPr>
            <p:nvPr/>
          </p:nvSpPr>
          <p:spPr bwMode="auto">
            <a:xfrm>
              <a:off x="2784" y="336"/>
              <a:ext cx="169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Tahoma" charset="0"/>
                  <a:ea typeface="Arial" charset="0"/>
                  <a:cs typeface="Arial" charset="0"/>
                </a:rPr>
                <a:t>G</a:t>
              </a:r>
            </a:p>
          </p:txBody>
        </p:sp>
        <p:sp>
          <p:nvSpPr>
            <p:cNvPr id="184459" name="Rectangle 35"/>
            <p:cNvSpPr>
              <a:spLocks noChangeArrowheads="1"/>
            </p:cNvSpPr>
            <p:nvPr/>
          </p:nvSpPr>
          <p:spPr bwMode="auto">
            <a:xfrm>
              <a:off x="2560" y="600"/>
              <a:ext cx="163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Tahoma" charset="0"/>
                  <a:ea typeface="Arial" charset="0"/>
                  <a:cs typeface="Arial" charset="0"/>
                </a:rPr>
                <a:t>T</a:t>
              </a:r>
            </a:p>
          </p:txBody>
        </p:sp>
        <p:sp>
          <p:nvSpPr>
            <p:cNvPr id="184460" name="Rectangle 38"/>
            <p:cNvSpPr>
              <a:spLocks noChangeArrowheads="1"/>
            </p:cNvSpPr>
            <p:nvPr/>
          </p:nvSpPr>
          <p:spPr bwMode="auto">
            <a:xfrm>
              <a:off x="2592" y="432"/>
              <a:ext cx="163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Tahoma" charset="0"/>
                  <a:ea typeface="Arial" charset="0"/>
                  <a:cs typeface="Arial" charset="0"/>
                </a:rPr>
                <a:t>T</a:t>
              </a:r>
            </a:p>
          </p:txBody>
        </p:sp>
        <p:sp>
          <p:nvSpPr>
            <p:cNvPr id="184461" name="Rectangle 39"/>
            <p:cNvSpPr>
              <a:spLocks noChangeArrowheads="1"/>
            </p:cNvSpPr>
            <p:nvPr/>
          </p:nvSpPr>
          <p:spPr bwMode="auto">
            <a:xfrm>
              <a:off x="2896" y="408"/>
              <a:ext cx="163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Tahoma" charset="0"/>
                  <a:ea typeface="Arial" charset="0"/>
                  <a:cs typeface="Arial" charset="0"/>
                </a:rPr>
                <a:t>T</a:t>
              </a:r>
            </a:p>
          </p:txBody>
        </p:sp>
        <p:sp>
          <p:nvSpPr>
            <p:cNvPr id="184462" name="Rectangle 40"/>
            <p:cNvSpPr>
              <a:spLocks noChangeArrowheads="1"/>
            </p:cNvSpPr>
            <p:nvPr/>
          </p:nvSpPr>
          <p:spPr bwMode="auto">
            <a:xfrm>
              <a:off x="2736" y="624"/>
              <a:ext cx="169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Tahoma" charset="0"/>
                  <a:ea typeface="Arial" charset="0"/>
                  <a:cs typeface="Arial" charset="0"/>
                </a:rPr>
                <a:t>G</a:t>
              </a:r>
            </a:p>
          </p:txBody>
        </p:sp>
        <p:sp>
          <p:nvSpPr>
            <p:cNvPr id="184463" name="Rectangle 41"/>
            <p:cNvSpPr>
              <a:spLocks noChangeArrowheads="1"/>
            </p:cNvSpPr>
            <p:nvPr/>
          </p:nvSpPr>
          <p:spPr bwMode="auto">
            <a:xfrm>
              <a:off x="2560" y="312"/>
              <a:ext cx="163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000">
                  <a:solidFill>
                    <a:srgbClr val="000000"/>
                  </a:solidFill>
                  <a:latin typeface="Tahoma" charset="0"/>
                  <a:ea typeface="Arial" charset="0"/>
                  <a:cs typeface="Arial" charset="0"/>
                </a:rPr>
                <a:t>T</a:t>
              </a:r>
            </a:p>
          </p:txBody>
        </p:sp>
      </p:grpSp>
      <p:grpSp>
        <p:nvGrpSpPr>
          <p:cNvPr id="7" name="Group 160"/>
          <p:cNvGrpSpPr>
            <a:grpSpLocks/>
          </p:cNvGrpSpPr>
          <p:nvPr/>
        </p:nvGrpSpPr>
        <p:grpSpPr bwMode="auto">
          <a:xfrm>
            <a:off x="3352800" y="3657600"/>
            <a:ext cx="3729038" cy="1231900"/>
            <a:chOff x="2112" y="2304"/>
            <a:chExt cx="2349" cy="776"/>
          </a:xfrm>
        </p:grpSpPr>
        <p:sp>
          <p:nvSpPr>
            <p:cNvPr id="184420" name="Line 120"/>
            <p:cNvSpPr>
              <a:spLocks noChangeShapeType="1"/>
            </p:cNvSpPr>
            <p:nvPr/>
          </p:nvSpPr>
          <p:spPr bwMode="auto">
            <a:xfrm>
              <a:off x="2112" y="2304"/>
              <a:ext cx="88" cy="1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21" name="Line 113"/>
            <p:cNvSpPr>
              <a:spLocks noChangeShapeType="1"/>
            </p:cNvSpPr>
            <p:nvPr/>
          </p:nvSpPr>
          <p:spPr bwMode="auto">
            <a:xfrm>
              <a:off x="3840" y="2368"/>
              <a:ext cx="36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22" name="Line 117"/>
            <p:cNvSpPr>
              <a:spLocks noChangeShapeType="1"/>
            </p:cNvSpPr>
            <p:nvPr/>
          </p:nvSpPr>
          <p:spPr bwMode="auto">
            <a:xfrm flipH="1">
              <a:off x="3616" y="2448"/>
              <a:ext cx="24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4423" name="Group 153"/>
            <p:cNvGrpSpPr>
              <a:grpSpLocks/>
            </p:cNvGrpSpPr>
            <p:nvPr/>
          </p:nvGrpSpPr>
          <p:grpSpPr bwMode="auto">
            <a:xfrm>
              <a:off x="4157" y="2424"/>
              <a:ext cx="304" cy="288"/>
              <a:chOff x="4157" y="2424"/>
              <a:chExt cx="304" cy="288"/>
            </a:xfrm>
          </p:grpSpPr>
          <p:sp>
            <p:nvSpPr>
              <p:cNvPr id="184444" name="Oval 83"/>
              <p:cNvSpPr>
                <a:spLocks noChangeArrowheads="1"/>
              </p:cNvSpPr>
              <p:nvPr/>
            </p:nvSpPr>
            <p:spPr bwMode="auto">
              <a:xfrm>
                <a:off x="4157" y="2424"/>
                <a:ext cx="288" cy="28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4445" name="Rectangle 84"/>
              <p:cNvSpPr>
                <a:spLocks noChangeArrowheads="1"/>
              </p:cNvSpPr>
              <p:nvPr/>
            </p:nvSpPr>
            <p:spPr bwMode="auto">
              <a:xfrm>
                <a:off x="4189" y="2461"/>
                <a:ext cx="169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G</a:t>
                </a:r>
              </a:p>
            </p:txBody>
          </p:sp>
          <p:sp>
            <p:nvSpPr>
              <p:cNvPr id="184446" name="Rectangle 85"/>
              <p:cNvSpPr>
                <a:spLocks noChangeArrowheads="1"/>
              </p:cNvSpPr>
              <p:nvPr/>
            </p:nvSpPr>
            <p:spPr bwMode="auto">
              <a:xfrm>
                <a:off x="4297" y="2525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C</a:t>
                </a:r>
              </a:p>
            </p:txBody>
          </p:sp>
        </p:grpSp>
        <p:grpSp>
          <p:nvGrpSpPr>
            <p:cNvPr id="184424" name="Group 155"/>
            <p:cNvGrpSpPr>
              <a:grpSpLocks/>
            </p:cNvGrpSpPr>
            <p:nvPr/>
          </p:nvGrpSpPr>
          <p:grpSpPr bwMode="auto">
            <a:xfrm>
              <a:off x="3312" y="2552"/>
              <a:ext cx="528" cy="528"/>
              <a:chOff x="3312" y="2552"/>
              <a:chExt cx="528" cy="528"/>
            </a:xfrm>
          </p:grpSpPr>
          <p:sp>
            <p:nvSpPr>
              <p:cNvPr id="184437" name="Oval 7"/>
              <p:cNvSpPr>
                <a:spLocks noChangeArrowheads="1"/>
              </p:cNvSpPr>
              <p:nvPr/>
            </p:nvSpPr>
            <p:spPr bwMode="auto">
              <a:xfrm>
                <a:off x="3312" y="2552"/>
                <a:ext cx="528" cy="52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4438" name="Rectangle 75"/>
              <p:cNvSpPr>
                <a:spLocks noChangeArrowheads="1"/>
              </p:cNvSpPr>
              <p:nvPr/>
            </p:nvSpPr>
            <p:spPr bwMode="auto">
              <a:xfrm>
                <a:off x="3359" y="2766"/>
                <a:ext cx="163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184439" name="Rectangle 81"/>
              <p:cNvSpPr>
                <a:spLocks noChangeArrowheads="1"/>
              </p:cNvSpPr>
              <p:nvPr/>
            </p:nvSpPr>
            <p:spPr bwMode="auto">
              <a:xfrm>
                <a:off x="3637" y="2808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C</a:t>
                </a:r>
              </a:p>
            </p:txBody>
          </p:sp>
          <p:sp>
            <p:nvSpPr>
              <p:cNvPr id="184440" name="Rectangle 86"/>
              <p:cNvSpPr>
                <a:spLocks noChangeArrowheads="1"/>
              </p:cNvSpPr>
              <p:nvPr/>
            </p:nvSpPr>
            <p:spPr bwMode="auto">
              <a:xfrm>
                <a:off x="3440" y="2866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C</a:t>
                </a:r>
              </a:p>
            </p:txBody>
          </p:sp>
          <p:sp>
            <p:nvSpPr>
              <p:cNvPr id="184441" name="Rectangle 87"/>
              <p:cNvSpPr>
                <a:spLocks noChangeArrowheads="1"/>
              </p:cNvSpPr>
              <p:nvPr/>
            </p:nvSpPr>
            <p:spPr bwMode="auto">
              <a:xfrm>
                <a:off x="3589" y="2599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C</a:t>
                </a:r>
              </a:p>
            </p:txBody>
          </p:sp>
          <p:sp>
            <p:nvSpPr>
              <p:cNvPr id="184442" name="Rectangle 88"/>
              <p:cNvSpPr>
                <a:spLocks noChangeArrowheads="1"/>
              </p:cNvSpPr>
              <p:nvPr/>
            </p:nvSpPr>
            <p:spPr bwMode="auto">
              <a:xfrm>
                <a:off x="3504" y="2784"/>
                <a:ext cx="165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ea typeface="Arial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184443" name="Rectangle 89"/>
              <p:cNvSpPr>
                <a:spLocks noChangeArrowheads="1"/>
              </p:cNvSpPr>
              <p:nvPr/>
            </p:nvSpPr>
            <p:spPr bwMode="auto">
              <a:xfrm>
                <a:off x="3360" y="2594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C</a:t>
                </a:r>
              </a:p>
            </p:txBody>
          </p:sp>
        </p:grpSp>
        <p:grpSp>
          <p:nvGrpSpPr>
            <p:cNvPr id="184425" name="Group 154"/>
            <p:cNvGrpSpPr>
              <a:grpSpLocks/>
            </p:cNvGrpSpPr>
            <p:nvPr/>
          </p:nvGrpSpPr>
          <p:grpSpPr bwMode="auto">
            <a:xfrm>
              <a:off x="2112" y="2360"/>
              <a:ext cx="624" cy="624"/>
              <a:chOff x="2112" y="2360"/>
              <a:chExt cx="624" cy="624"/>
            </a:xfrm>
          </p:grpSpPr>
          <p:sp>
            <p:nvSpPr>
              <p:cNvPr id="184426" name="Oval 92"/>
              <p:cNvSpPr>
                <a:spLocks noChangeArrowheads="1"/>
              </p:cNvSpPr>
              <p:nvPr/>
            </p:nvSpPr>
            <p:spPr bwMode="auto">
              <a:xfrm>
                <a:off x="2112" y="2360"/>
                <a:ext cx="624" cy="62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4427" name="Text Box 93"/>
              <p:cNvSpPr txBox="1">
                <a:spLocks noChangeArrowheads="1"/>
              </p:cNvSpPr>
              <p:nvPr/>
            </p:nvSpPr>
            <p:spPr bwMode="auto">
              <a:xfrm>
                <a:off x="2261" y="2805"/>
                <a:ext cx="164" cy="15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A</a:t>
                </a:r>
                <a:endParaRPr lang="en-US" sz="1800">
                  <a:latin typeface="Tahoma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4428" name="Rectangle 94"/>
              <p:cNvSpPr>
                <a:spLocks noChangeArrowheads="1"/>
              </p:cNvSpPr>
              <p:nvPr/>
            </p:nvSpPr>
            <p:spPr bwMode="auto">
              <a:xfrm>
                <a:off x="2283" y="2611"/>
                <a:ext cx="163" cy="15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184429" name="Text Box 95"/>
              <p:cNvSpPr txBox="1">
                <a:spLocks noChangeArrowheads="1"/>
              </p:cNvSpPr>
              <p:nvPr/>
            </p:nvSpPr>
            <p:spPr bwMode="auto">
              <a:xfrm>
                <a:off x="2560" y="2538"/>
                <a:ext cx="164" cy="15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A</a:t>
                </a:r>
                <a:endParaRPr lang="en-US" sz="1800">
                  <a:latin typeface="Tahoma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4430" name="Rectangle 96"/>
              <p:cNvSpPr>
                <a:spLocks noChangeArrowheads="1"/>
              </p:cNvSpPr>
              <p:nvPr/>
            </p:nvSpPr>
            <p:spPr bwMode="auto">
              <a:xfrm>
                <a:off x="2379" y="2760"/>
                <a:ext cx="163" cy="15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184431" name="Rectangle 97"/>
              <p:cNvSpPr>
                <a:spLocks noChangeArrowheads="1"/>
              </p:cNvSpPr>
              <p:nvPr/>
            </p:nvSpPr>
            <p:spPr bwMode="auto">
              <a:xfrm>
                <a:off x="2149" y="2739"/>
                <a:ext cx="163" cy="15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184432" name="Rectangle 98"/>
              <p:cNvSpPr>
                <a:spLocks noChangeArrowheads="1"/>
              </p:cNvSpPr>
              <p:nvPr/>
            </p:nvSpPr>
            <p:spPr bwMode="auto">
              <a:xfrm>
                <a:off x="2421" y="2585"/>
                <a:ext cx="163" cy="15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184433" name="Rectangle 99"/>
              <p:cNvSpPr>
                <a:spLocks noChangeArrowheads="1"/>
              </p:cNvSpPr>
              <p:nvPr/>
            </p:nvSpPr>
            <p:spPr bwMode="auto">
              <a:xfrm>
                <a:off x="2149" y="2520"/>
                <a:ext cx="163" cy="15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184434" name="Rectangle 100"/>
              <p:cNvSpPr>
                <a:spLocks noChangeArrowheads="1"/>
              </p:cNvSpPr>
              <p:nvPr/>
            </p:nvSpPr>
            <p:spPr bwMode="auto">
              <a:xfrm>
                <a:off x="2293" y="2398"/>
                <a:ext cx="163" cy="15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184435" name="Rectangle 101"/>
              <p:cNvSpPr>
                <a:spLocks noChangeArrowheads="1"/>
              </p:cNvSpPr>
              <p:nvPr/>
            </p:nvSpPr>
            <p:spPr bwMode="auto">
              <a:xfrm>
                <a:off x="2512" y="2760"/>
                <a:ext cx="163" cy="15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184436" name="Rectangle 102"/>
              <p:cNvSpPr>
                <a:spLocks noChangeArrowheads="1"/>
              </p:cNvSpPr>
              <p:nvPr/>
            </p:nvSpPr>
            <p:spPr bwMode="auto">
              <a:xfrm>
                <a:off x="2410" y="2457"/>
                <a:ext cx="163" cy="15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T</a:t>
                </a:r>
              </a:p>
            </p:txBody>
          </p:sp>
        </p:grpSp>
      </p:grpSp>
      <p:grpSp>
        <p:nvGrpSpPr>
          <p:cNvPr id="11" name="Group 143"/>
          <p:cNvGrpSpPr>
            <a:grpSpLocks/>
          </p:cNvGrpSpPr>
          <p:nvPr/>
        </p:nvGrpSpPr>
        <p:grpSpPr bwMode="auto">
          <a:xfrm>
            <a:off x="8023225" y="431800"/>
            <a:ext cx="682625" cy="5948363"/>
            <a:chOff x="5054" y="272"/>
            <a:chExt cx="430" cy="3747"/>
          </a:xfrm>
        </p:grpSpPr>
        <p:sp>
          <p:nvSpPr>
            <p:cNvPr id="184418" name="Line 114"/>
            <p:cNvSpPr>
              <a:spLocks noChangeShapeType="1"/>
            </p:cNvSpPr>
            <p:nvPr/>
          </p:nvSpPr>
          <p:spPr bwMode="auto">
            <a:xfrm>
              <a:off x="5280" y="272"/>
              <a:ext cx="0" cy="345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19" name="Text Box 115"/>
            <p:cNvSpPr txBox="1">
              <a:spLocks noChangeArrowheads="1"/>
            </p:cNvSpPr>
            <p:nvPr/>
          </p:nvSpPr>
          <p:spPr bwMode="auto">
            <a:xfrm>
              <a:off x="5054" y="3787"/>
              <a:ext cx="430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800">
                  <a:solidFill>
                    <a:schemeClr val="accent1"/>
                  </a:solidFill>
                  <a:latin typeface="Tahoma" charset="0"/>
                  <a:ea typeface="Arial" charset="0"/>
                  <a:cs typeface="Arial" charset="0"/>
                </a:rPr>
                <a:t>Time</a:t>
              </a:r>
              <a:endParaRPr lang="en-US" sz="1800">
                <a:latin typeface="Tahoma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2" name="Group 162"/>
          <p:cNvGrpSpPr>
            <a:grpSpLocks/>
          </p:cNvGrpSpPr>
          <p:nvPr/>
        </p:nvGrpSpPr>
        <p:grpSpPr bwMode="auto">
          <a:xfrm>
            <a:off x="280988" y="2730500"/>
            <a:ext cx="7146925" cy="3435350"/>
            <a:chOff x="177" y="1720"/>
            <a:chExt cx="4502" cy="2164"/>
          </a:xfrm>
        </p:grpSpPr>
        <p:sp>
          <p:nvSpPr>
            <p:cNvPr id="184405" name="Text Box 116"/>
            <p:cNvSpPr txBox="1">
              <a:spLocks noChangeArrowheads="1"/>
            </p:cNvSpPr>
            <p:nvPr/>
          </p:nvSpPr>
          <p:spPr bwMode="auto">
            <a:xfrm>
              <a:off x="177" y="3555"/>
              <a:ext cx="815" cy="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FFFF00"/>
                  </a:solidFill>
                  <a:latin typeface="Tahoma" charset="0"/>
                  <a:ea typeface="Arial" charset="0"/>
                  <a:cs typeface="Arial" charset="0"/>
                </a:rPr>
                <a:t>Contemporary</a:t>
              </a:r>
              <a:endParaRPr lang="en-US" sz="1400" dirty="0">
                <a:solidFill>
                  <a:schemeClr val="hlink"/>
                </a:solidFill>
                <a:latin typeface="Tahoma" charset="0"/>
                <a:ea typeface="Arial" charset="0"/>
                <a:cs typeface="Arial" charset="0"/>
              </a:endParaRPr>
            </a:p>
            <a:p>
              <a:pPr algn="ctr" eaLnBrk="0" hangingPunct="0"/>
              <a:r>
                <a:rPr lang="en-US" sz="1400" dirty="0">
                  <a:solidFill>
                    <a:srgbClr val="FFFF00"/>
                  </a:solidFill>
                  <a:latin typeface="Tahoma" charset="0"/>
                  <a:ea typeface="Arial" charset="0"/>
                  <a:cs typeface="Arial" charset="0"/>
                </a:rPr>
                <a:t>Population</a:t>
              </a:r>
              <a:endParaRPr lang="en-US" sz="1800" dirty="0">
                <a:latin typeface="Tahoma" charset="0"/>
                <a:ea typeface="Arial" charset="0"/>
                <a:cs typeface="Arial" charset="0"/>
              </a:endParaRPr>
            </a:p>
          </p:txBody>
        </p:sp>
        <p:sp>
          <p:nvSpPr>
            <p:cNvPr id="184406" name="Line 121"/>
            <p:cNvSpPr>
              <a:spLocks noChangeShapeType="1"/>
            </p:cNvSpPr>
            <p:nvPr/>
          </p:nvSpPr>
          <p:spPr bwMode="auto">
            <a:xfrm>
              <a:off x="1248" y="1720"/>
              <a:ext cx="0" cy="1992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07" name="Line 122"/>
            <p:cNvSpPr>
              <a:spLocks noChangeShapeType="1"/>
            </p:cNvSpPr>
            <p:nvPr/>
          </p:nvSpPr>
          <p:spPr bwMode="auto">
            <a:xfrm>
              <a:off x="4584" y="2144"/>
              <a:ext cx="0" cy="1552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08" name="Line 123"/>
            <p:cNvSpPr>
              <a:spLocks noChangeShapeType="1"/>
            </p:cNvSpPr>
            <p:nvPr/>
          </p:nvSpPr>
          <p:spPr bwMode="auto">
            <a:xfrm>
              <a:off x="4304" y="2728"/>
              <a:ext cx="0" cy="968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09" name="Line 124"/>
            <p:cNvSpPr>
              <a:spLocks noChangeShapeType="1"/>
            </p:cNvSpPr>
            <p:nvPr/>
          </p:nvSpPr>
          <p:spPr bwMode="auto">
            <a:xfrm>
              <a:off x="3568" y="3096"/>
              <a:ext cx="0" cy="600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10" name="Line 125"/>
            <p:cNvSpPr>
              <a:spLocks noChangeShapeType="1"/>
            </p:cNvSpPr>
            <p:nvPr/>
          </p:nvSpPr>
          <p:spPr bwMode="auto">
            <a:xfrm>
              <a:off x="2984" y="3520"/>
              <a:ext cx="0" cy="176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11" name="Line 126"/>
            <p:cNvSpPr>
              <a:spLocks noChangeShapeType="1"/>
            </p:cNvSpPr>
            <p:nvPr/>
          </p:nvSpPr>
          <p:spPr bwMode="auto">
            <a:xfrm>
              <a:off x="2408" y="3008"/>
              <a:ext cx="0" cy="680"/>
            </a:xfrm>
            <a:prstGeom prst="line">
              <a:avLst/>
            </a:prstGeom>
            <a:noFill/>
            <a:ln w="12700">
              <a:solidFill>
                <a:srgbClr val="FFFF00"/>
              </a:solidFill>
              <a:prstDash val="dash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12" name="Text Box 127"/>
            <p:cNvSpPr txBox="1">
              <a:spLocks noChangeArrowheads="1"/>
            </p:cNvSpPr>
            <p:nvPr/>
          </p:nvSpPr>
          <p:spPr bwMode="auto">
            <a:xfrm>
              <a:off x="1166" y="3691"/>
              <a:ext cx="177" cy="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>
                  <a:solidFill>
                    <a:srgbClr val="FFFF00"/>
                  </a:solidFill>
                  <a:latin typeface="Tahoma" charset="0"/>
                  <a:ea typeface="Arial" charset="0"/>
                  <a:cs typeface="Arial" charset="0"/>
                </a:rPr>
                <a:t>1</a:t>
              </a:r>
              <a:endParaRPr lang="en-US" sz="1800">
                <a:latin typeface="Tahoma" charset="0"/>
                <a:ea typeface="Arial" charset="0"/>
                <a:cs typeface="Arial" charset="0"/>
              </a:endParaRPr>
            </a:p>
          </p:txBody>
        </p:sp>
        <p:sp>
          <p:nvSpPr>
            <p:cNvPr id="184413" name="Text Box 128"/>
            <p:cNvSpPr txBox="1">
              <a:spLocks noChangeArrowheads="1"/>
            </p:cNvSpPr>
            <p:nvPr/>
          </p:nvSpPr>
          <p:spPr bwMode="auto">
            <a:xfrm>
              <a:off x="2326" y="3691"/>
              <a:ext cx="177" cy="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>
                  <a:solidFill>
                    <a:srgbClr val="FFFF00"/>
                  </a:solidFill>
                  <a:latin typeface="Tahoma" charset="0"/>
                  <a:ea typeface="Arial" charset="0"/>
                  <a:cs typeface="Arial" charset="0"/>
                </a:rPr>
                <a:t>2</a:t>
              </a:r>
              <a:endParaRPr lang="en-US" sz="1800">
                <a:latin typeface="Tahoma" charset="0"/>
                <a:ea typeface="Arial" charset="0"/>
                <a:cs typeface="Arial" charset="0"/>
              </a:endParaRPr>
            </a:p>
          </p:txBody>
        </p:sp>
        <p:sp>
          <p:nvSpPr>
            <p:cNvPr id="184414" name="Text Box 129"/>
            <p:cNvSpPr txBox="1">
              <a:spLocks noChangeArrowheads="1"/>
            </p:cNvSpPr>
            <p:nvPr/>
          </p:nvSpPr>
          <p:spPr bwMode="auto">
            <a:xfrm>
              <a:off x="2902" y="3691"/>
              <a:ext cx="177" cy="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>
                  <a:solidFill>
                    <a:srgbClr val="FFFF00"/>
                  </a:solidFill>
                  <a:latin typeface="Tahoma" charset="0"/>
                  <a:ea typeface="Arial" charset="0"/>
                  <a:cs typeface="Arial" charset="0"/>
                </a:rPr>
                <a:t>3</a:t>
              </a:r>
              <a:endParaRPr lang="en-US" sz="1400">
                <a:latin typeface="Tahoma" charset="0"/>
                <a:ea typeface="Arial" charset="0"/>
                <a:cs typeface="Arial" charset="0"/>
              </a:endParaRPr>
            </a:p>
          </p:txBody>
        </p:sp>
        <p:sp>
          <p:nvSpPr>
            <p:cNvPr id="184415" name="Text Box 130"/>
            <p:cNvSpPr txBox="1">
              <a:spLocks noChangeArrowheads="1"/>
            </p:cNvSpPr>
            <p:nvPr/>
          </p:nvSpPr>
          <p:spPr bwMode="auto">
            <a:xfrm>
              <a:off x="3478" y="3691"/>
              <a:ext cx="177" cy="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>
                  <a:solidFill>
                    <a:srgbClr val="FFFF00"/>
                  </a:solidFill>
                  <a:latin typeface="Tahoma" charset="0"/>
                  <a:ea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184416" name="Text Box 131"/>
            <p:cNvSpPr txBox="1">
              <a:spLocks noChangeArrowheads="1"/>
            </p:cNvSpPr>
            <p:nvPr/>
          </p:nvSpPr>
          <p:spPr bwMode="auto">
            <a:xfrm>
              <a:off x="4222" y="3691"/>
              <a:ext cx="177" cy="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>
                  <a:solidFill>
                    <a:srgbClr val="FFFF00"/>
                  </a:solidFill>
                  <a:latin typeface="Tahoma" charset="0"/>
                  <a:ea typeface="Arial" charset="0"/>
                  <a:cs typeface="Arial" charset="0"/>
                </a:rPr>
                <a:t>5</a:t>
              </a:r>
              <a:endParaRPr lang="en-US" sz="1800">
                <a:latin typeface="Tahoma" charset="0"/>
                <a:ea typeface="Arial" charset="0"/>
                <a:cs typeface="Arial" charset="0"/>
              </a:endParaRPr>
            </a:p>
          </p:txBody>
        </p:sp>
        <p:sp>
          <p:nvSpPr>
            <p:cNvPr id="184417" name="Text Box 132"/>
            <p:cNvSpPr txBox="1">
              <a:spLocks noChangeArrowheads="1"/>
            </p:cNvSpPr>
            <p:nvPr/>
          </p:nvSpPr>
          <p:spPr bwMode="auto">
            <a:xfrm>
              <a:off x="4502" y="3691"/>
              <a:ext cx="177" cy="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>
                  <a:solidFill>
                    <a:srgbClr val="FFFF00"/>
                  </a:solidFill>
                  <a:latin typeface="Tahoma" charset="0"/>
                  <a:ea typeface="Arial" charset="0"/>
                  <a:cs typeface="Arial" charset="0"/>
                </a:rPr>
                <a:t>6</a:t>
              </a:r>
              <a:endParaRPr lang="en-US" sz="1800">
                <a:latin typeface="Tahoma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3" name="Group 161"/>
          <p:cNvGrpSpPr>
            <a:grpSpLocks/>
          </p:cNvGrpSpPr>
          <p:nvPr/>
        </p:nvGrpSpPr>
        <p:grpSpPr bwMode="auto">
          <a:xfrm>
            <a:off x="4114800" y="4673600"/>
            <a:ext cx="1244600" cy="889000"/>
            <a:chOff x="2592" y="2944"/>
            <a:chExt cx="784" cy="560"/>
          </a:xfrm>
        </p:grpSpPr>
        <p:sp>
          <p:nvSpPr>
            <p:cNvPr id="184390" name="Line 119"/>
            <p:cNvSpPr>
              <a:spLocks noChangeShapeType="1"/>
            </p:cNvSpPr>
            <p:nvPr/>
          </p:nvSpPr>
          <p:spPr bwMode="auto">
            <a:xfrm>
              <a:off x="2592" y="2944"/>
              <a:ext cx="224" cy="1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4391" name="Group 156"/>
            <p:cNvGrpSpPr>
              <a:grpSpLocks/>
            </p:cNvGrpSpPr>
            <p:nvPr/>
          </p:nvGrpSpPr>
          <p:grpSpPr bwMode="auto">
            <a:xfrm>
              <a:off x="2743" y="2992"/>
              <a:ext cx="633" cy="512"/>
              <a:chOff x="2743" y="2992"/>
              <a:chExt cx="633" cy="512"/>
            </a:xfrm>
          </p:grpSpPr>
          <p:sp>
            <p:nvSpPr>
              <p:cNvPr id="184392" name="Line 118"/>
              <p:cNvSpPr>
                <a:spLocks noChangeShapeType="1"/>
              </p:cNvSpPr>
              <p:nvPr/>
            </p:nvSpPr>
            <p:spPr bwMode="auto">
              <a:xfrm flipH="1">
                <a:off x="3168" y="2992"/>
                <a:ext cx="208" cy="16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393" name="Oval 10"/>
              <p:cNvSpPr>
                <a:spLocks noChangeArrowheads="1"/>
              </p:cNvSpPr>
              <p:nvPr/>
            </p:nvSpPr>
            <p:spPr bwMode="auto">
              <a:xfrm>
                <a:off x="2744" y="3024"/>
                <a:ext cx="480" cy="48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4394" name="Rectangle 12"/>
              <p:cNvSpPr>
                <a:spLocks noChangeArrowheads="1"/>
              </p:cNvSpPr>
              <p:nvPr/>
            </p:nvSpPr>
            <p:spPr bwMode="auto">
              <a:xfrm>
                <a:off x="3073" y="3159"/>
                <a:ext cx="163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184395" name="Rectangle 66"/>
              <p:cNvSpPr>
                <a:spLocks noChangeArrowheads="1"/>
              </p:cNvSpPr>
              <p:nvPr/>
            </p:nvSpPr>
            <p:spPr bwMode="auto">
              <a:xfrm>
                <a:off x="3010" y="3093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C</a:t>
                </a:r>
              </a:p>
            </p:txBody>
          </p:sp>
          <p:sp>
            <p:nvSpPr>
              <p:cNvPr id="184396" name="Rectangle 71"/>
              <p:cNvSpPr>
                <a:spLocks noChangeArrowheads="1"/>
              </p:cNvSpPr>
              <p:nvPr/>
            </p:nvSpPr>
            <p:spPr bwMode="auto">
              <a:xfrm>
                <a:off x="2807" y="3077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C</a:t>
                </a:r>
              </a:p>
            </p:txBody>
          </p:sp>
          <p:sp>
            <p:nvSpPr>
              <p:cNvPr id="184397" name="Rectangle 74"/>
              <p:cNvSpPr>
                <a:spLocks noChangeArrowheads="1"/>
              </p:cNvSpPr>
              <p:nvPr/>
            </p:nvSpPr>
            <p:spPr bwMode="auto">
              <a:xfrm>
                <a:off x="2964" y="3344"/>
                <a:ext cx="163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184398" name="Rectangle 80"/>
              <p:cNvSpPr>
                <a:spLocks noChangeArrowheads="1"/>
              </p:cNvSpPr>
              <p:nvPr/>
            </p:nvSpPr>
            <p:spPr bwMode="auto">
              <a:xfrm>
                <a:off x="2898" y="3231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C</a:t>
                </a:r>
              </a:p>
            </p:txBody>
          </p:sp>
          <p:sp>
            <p:nvSpPr>
              <p:cNvPr id="184399" name="Rectangle 90"/>
              <p:cNvSpPr>
                <a:spLocks noChangeArrowheads="1"/>
              </p:cNvSpPr>
              <p:nvPr/>
            </p:nvSpPr>
            <p:spPr bwMode="auto">
              <a:xfrm>
                <a:off x="2819" y="3317"/>
                <a:ext cx="163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184400" name="Rectangle 91"/>
              <p:cNvSpPr>
                <a:spLocks noChangeArrowheads="1"/>
              </p:cNvSpPr>
              <p:nvPr/>
            </p:nvSpPr>
            <p:spPr bwMode="auto">
              <a:xfrm>
                <a:off x="2743" y="3142"/>
                <a:ext cx="163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184401" name="Rectangle 103"/>
              <p:cNvSpPr>
                <a:spLocks noChangeArrowheads="1"/>
              </p:cNvSpPr>
              <p:nvPr/>
            </p:nvSpPr>
            <p:spPr bwMode="auto">
              <a:xfrm>
                <a:off x="2903" y="3022"/>
                <a:ext cx="163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184402" name="Rectangle 104"/>
              <p:cNvSpPr>
                <a:spLocks noChangeArrowheads="1"/>
              </p:cNvSpPr>
              <p:nvPr/>
            </p:nvSpPr>
            <p:spPr bwMode="auto">
              <a:xfrm>
                <a:off x="3093" y="3295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4403" name="Text Box 105"/>
              <p:cNvSpPr txBox="1">
                <a:spLocks noChangeArrowheads="1"/>
              </p:cNvSpPr>
              <p:nvPr/>
            </p:nvSpPr>
            <p:spPr bwMode="auto">
              <a:xfrm>
                <a:off x="3063" y="3266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A</a:t>
                </a:r>
                <a:endParaRPr lang="en-US" sz="1800">
                  <a:latin typeface="Tahoma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4404" name="Rectangle 137"/>
              <p:cNvSpPr>
                <a:spLocks noChangeArrowheads="1"/>
              </p:cNvSpPr>
              <p:nvPr/>
            </p:nvSpPr>
            <p:spPr bwMode="auto">
              <a:xfrm>
                <a:off x="2936" y="3132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C</a:t>
                </a:r>
              </a:p>
            </p:txBody>
          </p:sp>
        </p:grpSp>
      </p:grpSp>
      <p:grpSp>
        <p:nvGrpSpPr>
          <p:cNvPr id="15" name="Group 163"/>
          <p:cNvGrpSpPr>
            <a:grpSpLocks/>
          </p:cNvGrpSpPr>
          <p:nvPr/>
        </p:nvGrpSpPr>
        <p:grpSpPr bwMode="auto">
          <a:xfrm>
            <a:off x="276225" y="6189663"/>
            <a:ext cx="7359650" cy="306387"/>
            <a:chOff x="174" y="3899"/>
            <a:chExt cx="4636" cy="193"/>
          </a:xfrm>
        </p:grpSpPr>
        <p:sp>
          <p:nvSpPr>
            <p:cNvPr id="184383" name="Text Box 133"/>
            <p:cNvSpPr txBox="1">
              <a:spLocks noChangeArrowheads="1"/>
            </p:cNvSpPr>
            <p:nvPr/>
          </p:nvSpPr>
          <p:spPr bwMode="auto">
            <a:xfrm>
              <a:off x="174" y="3899"/>
              <a:ext cx="710" cy="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 dirty="0">
                  <a:solidFill>
                    <a:schemeClr val="bg1"/>
                  </a:solidFill>
                  <a:latin typeface="Tahoma" charset="0"/>
                  <a:ea typeface="Arial" charset="0"/>
                  <a:cs typeface="Arial" charset="0"/>
                </a:rPr>
                <a:t>T-frequency</a:t>
              </a:r>
              <a:endParaRPr lang="en-US" sz="1800" dirty="0">
                <a:solidFill>
                  <a:schemeClr val="bg1"/>
                </a:solidFill>
                <a:latin typeface="Tahoma" charset="0"/>
                <a:ea typeface="Arial" charset="0"/>
                <a:cs typeface="Arial" charset="0"/>
              </a:endParaRPr>
            </a:p>
          </p:txBody>
        </p:sp>
        <p:sp>
          <p:nvSpPr>
            <p:cNvPr id="184384" name="Text Box 134"/>
            <p:cNvSpPr txBox="1">
              <a:spLocks noChangeArrowheads="1"/>
            </p:cNvSpPr>
            <p:nvPr/>
          </p:nvSpPr>
          <p:spPr bwMode="auto">
            <a:xfrm>
              <a:off x="1102" y="3899"/>
              <a:ext cx="348" cy="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 dirty="0">
                  <a:solidFill>
                    <a:schemeClr val="bg1"/>
                  </a:solidFill>
                  <a:latin typeface="Tahoma" charset="0"/>
                  <a:ea typeface="Arial" charset="0"/>
                  <a:cs typeface="Arial" charset="0"/>
                </a:rPr>
                <a:t>25%</a:t>
              </a:r>
              <a:endParaRPr lang="en-US" sz="1800" dirty="0">
                <a:solidFill>
                  <a:schemeClr val="bg1"/>
                </a:solidFill>
                <a:latin typeface="Tahoma" charset="0"/>
                <a:ea typeface="Arial" charset="0"/>
                <a:cs typeface="Arial" charset="0"/>
              </a:endParaRPr>
            </a:p>
          </p:txBody>
        </p:sp>
        <p:sp>
          <p:nvSpPr>
            <p:cNvPr id="184385" name="Text Box 135"/>
            <p:cNvSpPr txBox="1">
              <a:spLocks noChangeArrowheads="1"/>
            </p:cNvSpPr>
            <p:nvPr/>
          </p:nvSpPr>
          <p:spPr bwMode="auto">
            <a:xfrm>
              <a:off x="2262" y="3899"/>
              <a:ext cx="348" cy="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 dirty="0">
                  <a:solidFill>
                    <a:schemeClr val="bg1"/>
                  </a:solidFill>
                  <a:latin typeface="Tahoma" charset="0"/>
                  <a:ea typeface="Arial" charset="0"/>
                  <a:cs typeface="Arial" charset="0"/>
                </a:rPr>
                <a:t>80%</a:t>
              </a:r>
              <a:endParaRPr lang="en-US" sz="1800" dirty="0">
                <a:solidFill>
                  <a:schemeClr val="bg1"/>
                </a:solidFill>
                <a:latin typeface="Tahoma" charset="0"/>
                <a:ea typeface="Arial" charset="0"/>
                <a:cs typeface="Arial" charset="0"/>
              </a:endParaRPr>
            </a:p>
          </p:txBody>
        </p:sp>
        <p:sp>
          <p:nvSpPr>
            <p:cNvPr id="184386" name="Text Box 136"/>
            <p:cNvSpPr txBox="1">
              <a:spLocks noChangeArrowheads="1"/>
            </p:cNvSpPr>
            <p:nvPr/>
          </p:nvSpPr>
          <p:spPr bwMode="auto">
            <a:xfrm>
              <a:off x="2846" y="3899"/>
              <a:ext cx="348" cy="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 dirty="0">
                  <a:solidFill>
                    <a:schemeClr val="bg1"/>
                  </a:solidFill>
                  <a:latin typeface="Tahoma" charset="0"/>
                  <a:ea typeface="Arial" charset="0"/>
                  <a:cs typeface="Arial" charset="0"/>
                </a:rPr>
                <a:t>50%</a:t>
              </a:r>
              <a:endParaRPr lang="en-US" sz="1800" dirty="0">
                <a:solidFill>
                  <a:schemeClr val="bg1"/>
                </a:solidFill>
                <a:latin typeface="Tahoma" charset="0"/>
                <a:ea typeface="Arial" charset="0"/>
                <a:cs typeface="Arial" charset="0"/>
              </a:endParaRPr>
            </a:p>
          </p:txBody>
        </p:sp>
        <p:sp>
          <p:nvSpPr>
            <p:cNvPr id="184387" name="Text Box 138"/>
            <p:cNvSpPr txBox="1">
              <a:spLocks noChangeArrowheads="1"/>
            </p:cNvSpPr>
            <p:nvPr/>
          </p:nvSpPr>
          <p:spPr bwMode="auto">
            <a:xfrm>
              <a:off x="3422" y="3899"/>
              <a:ext cx="348" cy="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 dirty="0">
                  <a:solidFill>
                    <a:schemeClr val="bg1"/>
                  </a:solidFill>
                  <a:latin typeface="Tahoma" charset="0"/>
                  <a:ea typeface="Arial" charset="0"/>
                  <a:cs typeface="Arial" charset="0"/>
                </a:rPr>
                <a:t>17%</a:t>
              </a:r>
              <a:endParaRPr lang="en-US" sz="1800" dirty="0">
                <a:solidFill>
                  <a:schemeClr val="bg1"/>
                </a:solidFill>
                <a:latin typeface="Tahoma" charset="0"/>
                <a:ea typeface="Arial" charset="0"/>
                <a:cs typeface="Arial" charset="0"/>
              </a:endParaRPr>
            </a:p>
          </p:txBody>
        </p:sp>
        <p:sp>
          <p:nvSpPr>
            <p:cNvPr id="184388" name="Text Box 139"/>
            <p:cNvSpPr txBox="1">
              <a:spLocks noChangeArrowheads="1"/>
            </p:cNvSpPr>
            <p:nvPr/>
          </p:nvSpPr>
          <p:spPr bwMode="auto">
            <a:xfrm>
              <a:off x="4198" y="3899"/>
              <a:ext cx="287" cy="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 dirty="0">
                  <a:solidFill>
                    <a:schemeClr val="bg1"/>
                  </a:solidFill>
                  <a:latin typeface="Tahoma" charset="0"/>
                  <a:ea typeface="Arial" charset="0"/>
                  <a:cs typeface="Arial" charset="0"/>
                </a:rPr>
                <a:t>0%</a:t>
              </a:r>
              <a:endParaRPr lang="en-US" sz="1800" dirty="0">
                <a:solidFill>
                  <a:schemeClr val="bg1"/>
                </a:solidFill>
                <a:latin typeface="Tahoma" charset="0"/>
                <a:ea typeface="Arial" charset="0"/>
                <a:cs typeface="Arial" charset="0"/>
              </a:endParaRPr>
            </a:p>
          </p:txBody>
        </p:sp>
        <p:sp>
          <p:nvSpPr>
            <p:cNvPr id="184389" name="Text Box 140"/>
            <p:cNvSpPr txBox="1">
              <a:spLocks noChangeArrowheads="1"/>
            </p:cNvSpPr>
            <p:nvPr/>
          </p:nvSpPr>
          <p:spPr bwMode="auto">
            <a:xfrm>
              <a:off x="4462" y="3899"/>
              <a:ext cx="348" cy="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400" dirty="0">
                  <a:solidFill>
                    <a:schemeClr val="bg1"/>
                  </a:solidFill>
                  <a:latin typeface="Tahoma" charset="0"/>
                  <a:ea typeface="Arial" charset="0"/>
                  <a:cs typeface="Arial" charset="0"/>
                </a:rPr>
                <a:t>20%</a:t>
              </a:r>
              <a:endParaRPr lang="en-US" sz="1800" dirty="0">
                <a:solidFill>
                  <a:schemeClr val="bg1"/>
                </a:solidFill>
                <a:latin typeface="Tahoma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6" name="Group 165"/>
          <p:cNvGrpSpPr>
            <a:grpSpLocks/>
          </p:cNvGrpSpPr>
          <p:nvPr/>
        </p:nvGrpSpPr>
        <p:grpSpPr bwMode="auto">
          <a:xfrm>
            <a:off x="4343400" y="304800"/>
            <a:ext cx="2463800" cy="838200"/>
            <a:chOff x="2736" y="192"/>
            <a:chExt cx="1552" cy="528"/>
          </a:xfrm>
        </p:grpSpPr>
        <p:sp>
          <p:nvSpPr>
            <p:cNvPr id="184381" name="Line 142"/>
            <p:cNvSpPr>
              <a:spLocks noChangeShapeType="1"/>
            </p:cNvSpPr>
            <p:nvPr/>
          </p:nvSpPr>
          <p:spPr bwMode="auto">
            <a:xfrm>
              <a:off x="2736" y="192"/>
              <a:ext cx="0" cy="5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82" name="Text Box 164"/>
            <p:cNvSpPr txBox="1">
              <a:spLocks noChangeArrowheads="1"/>
            </p:cNvSpPr>
            <p:nvPr/>
          </p:nvSpPr>
          <p:spPr bwMode="auto">
            <a:xfrm>
              <a:off x="3216" y="240"/>
              <a:ext cx="1072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/>
                <a:t>An event leading to</a:t>
              </a:r>
            </a:p>
            <a:p>
              <a:pPr algn="ctr"/>
              <a:r>
                <a:rPr lang="en-US" sz="1400"/>
                <a:t>subdivision occurs</a:t>
              </a:r>
            </a:p>
          </p:txBody>
        </p:sp>
      </p:grpSp>
      <p:grpSp>
        <p:nvGrpSpPr>
          <p:cNvPr id="17" name="Group 168"/>
          <p:cNvGrpSpPr>
            <a:grpSpLocks/>
          </p:cNvGrpSpPr>
          <p:nvPr/>
        </p:nvGrpSpPr>
        <p:grpSpPr bwMode="auto">
          <a:xfrm>
            <a:off x="1635125" y="1943100"/>
            <a:ext cx="5980113" cy="1960563"/>
            <a:chOff x="1030" y="1224"/>
            <a:chExt cx="3767" cy="1235"/>
          </a:xfrm>
        </p:grpSpPr>
        <p:sp>
          <p:nvSpPr>
            <p:cNvPr id="184340" name="Line 112"/>
            <p:cNvSpPr>
              <a:spLocks noChangeShapeType="1"/>
            </p:cNvSpPr>
            <p:nvPr/>
          </p:nvSpPr>
          <p:spPr bwMode="auto">
            <a:xfrm>
              <a:off x="4008" y="1640"/>
              <a:ext cx="416" cy="2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41" name="Line 109"/>
            <p:cNvSpPr>
              <a:spLocks noChangeShapeType="1"/>
            </p:cNvSpPr>
            <p:nvPr/>
          </p:nvSpPr>
          <p:spPr bwMode="auto">
            <a:xfrm>
              <a:off x="2024" y="1384"/>
              <a:ext cx="0" cy="5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4342" name="Group 149"/>
            <p:cNvGrpSpPr>
              <a:grpSpLocks/>
            </p:cNvGrpSpPr>
            <p:nvPr/>
          </p:nvGrpSpPr>
          <p:grpSpPr bwMode="auto">
            <a:xfrm>
              <a:off x="2334" y="1352"/>
              <a:ext cx="392" cy="342"/>
              <a:chOff x="2334" y="1352"/>
              <a:chExt cx="392" cy="342"/>
            </a:xfrm>
          </p:grpSpPr>
          <p:sp>
            <p:nvSpPr>
              <p:cNvPr id="184376" name="Oval 5"/>
              <p:cNvSpPr>
                <a:spLocks noChangeArrowheads="1"/>
              </p:cNvSpPr>
              <p:nvPr/>
            </p:nvSpPr>
            <p:spPr bwMode="auto">
              <a:xfrm>
                <a:off x="2368" y="1352"/>
                <a:ext cx="336" cy="3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4377" name="Text Box 18"/>
              <p:cNvSpPr txBox="1">
                <a:spLocks noChangeArrowheads="1"/>
              </p:cNvSpPr>
              <p:nvPr/>
            </p:nvSpPr>
            <p:spPr bwMode="auto">
              <a:xfrm>
                <a:off x="2450" y="1539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A</a:t>
                </a:r>
                <a:endParaRPr lang="en-US" sz="1800">
                  <a:latin typeface="Tahoma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4378" name="Text Box 19"/>
              <p:cNvSpPr txBox="1">
                <a:spLocks noChangeArrowheads="1"/>
              </p:cNvSpPr>
              <p:nvPr/>
            </p:nvSpPr>
            <p:spPr bwMode="auto">
              <a:xfrm>
                <a:off x="2486" y="1359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A</a:t>
                </a:r>
                <a:endParaRPr lang="en-US" sz="1800">
                  <a:latin typeface="Tahoma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4379" name="Text Box 49"/>
              <p:cNvSpPr txBox="1">
                <a:spLocks noChangeArrowheads="1"/>
              </p:cNvSpPr>
              <p:nvPr/>
            </p:nvSpPr>
            <p:spPr bwMode="auto">
              <a:xfrm>
                <a:off x="2562" y="1471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A</a:t>
                </a:r>
                <a:endParaRPr lang="en-US" sz="1800">
                  <a:latin typeface="Tahoma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4380" name="Text Box 50"/>
              <p:cNvSpPr txBox="1">
                <a:spLocks noChangeArrowheads="1"/>
              </p:cNvSpPr>
              <p:nvPr/>
            </p:nvSpPr>
            <p:spPr bwMode="auto">
              <a:xfrm>
                <a:off x="2334" y="1427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A</a:t>
                </a:r>
                <a:endParaRPr lang="en-US" sz="1800">
                  <a:latin typeface="Tahoma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84343" name="Group 151"/>
            <p:cNvGrpSpPr>
              <a:grpSpLocks/>
            </p:cNvGrpSpPr>
            <p:nvPr/>
          </p:nvGrpSpPr>
          <p:grpSpPr bwMode="auto">
            <a:xfrm>
              <a:off x="1728" y="1824"/>
              <a:ext cx="560" cy="528"/>
              <a:chOff x="1728" y="1824"/>
              <a:chExt cx="560" cy="528"/>
            </a:xfrm>
          </p:grpSpPr>
          <p:sp>
            <p:nvSpPr>
              <p:cNvPr id="184370" name="Oval 57"/>
              <p:cNvSpPr>
                <a:spLocks noChangeArrowheads="1"/>
              </p:cNvSpPr>
              <p:nvPr/>
            </p:nvSpPr>
            <p:spPr bwMode="auto">
              <a:xfrm>
                <a:off x="1728" y="1824"/>
                <a:ext cx="560" cy="52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4371" name="Rectangle 58"/>
              <p:cNvSpPr>
                <a:spLocks noChangeArrowheads="1"/>
              </p:cNvSpPr>
              <p:nvPr/>
            </p:nvSpPr>
            <p:spPr bwMode="auto">
              <a:xfrm>
                <a:off x="1824" y="2064"/>
                <a:ext cx="164" cy="15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C</a:t>
                </a:r>
              </a:p>
            </p:txBody>
          </p:sp>
          <p:sp>
            <p:nvSpPr>
              <p:cNvPr id="184372" name="Text Box 59"/>
              <p:cNvSpPr txBox="1">
                <a:spLocks noChangeArrowheads="1"/>
              </p:cNvSpPr>
              <p:nvPr/>
            </p:nvSpPr>
            <p:spPr bwMode="auto">
              <a:xfrm>
                <a:off x="1947" y="2118"/>
                <a:ext cx="164" cy="15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A</a:t>
                </a:r>
                <a:endParaRPr lang="en-US" sz="1800">
                  <a:latin typeface="Tahoma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4373" name="Rectangle 60"/>
              <p:cNvSpPr>
                <a:spLocks noChangeArrowheads="1"/>
              </p:cNvSpPr>
              <p:nvPr/>
            </p:nvSpPr>
            <p:spPr bwMode="auto">
              <a:xfrm>
                <a:off x="2064" y="2016"/>
                <a:ext cx="163" cy="15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184374" name="Rectangle 61"/>
              <p:cNvSpPr>
                <a:spLocks noChangeArrowheads="1"/>
              </p:cNvSpPr>
              <p:nvPr/>
            </p:nvSpPr>
            <p:spPr bwMode="auto">
              <a:xfrm>
                <a:off x="1968" y="1920"/>
                <a:ext cx="163" cy="15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184375" name="Rectangle 62"/>
              <p:cNvSpPr>
                <a:spLocks noChangeArrowheads="1"/>
              </p:cNvSpPr>
              <p:nvPr/>
            </p:nvSpPr>
            <p:spPr bwMode="auto">
              <a:xfrm>
                <a:off x="1872" y="1920"/>
                <a:ext cx="163" cy="15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T</a:t>
                </a:r>
              </a:p>
            </p:txBody>
          </p:sp>
        </p:grpSp>
        <p:grpSp>
          <p:nvGrpSpPr>
            <p:cNvPr id="184344" name="Group 150"/>
            <p:cNvGrpSpPr>
              <a:grpSpLocks/>
            </p:cNvGrpSpPr>
            <p:nvPr/>
          </p:nvGrpSpPr>
          <p:grpSpPr bwMode="auto">
            <a:xfrm>
              <a:off x="4400" y="1744"/>
              <a:ext cx="397" cy="384"/>
              <a:chOff x="4400" y="1744"/>
              <a:chExt cx="397" cy="384"/>
            </a:xfrm>
          </p:grpSpPr>
          <p:sp>
            <p:nvSpPr>
              <p:cNvPr id="184364" name="Oval 8"/>
              <p:cNvSpPr>
                <a:spLocks noChangeArrowheads="1"/>
              </p:cNvSpPr>
              <p:nvPr/>
            </p:nvSpPr>
            <p:spPr bwMode="auto">
              <a:xfrm>
                <a:off x="4400" y="1744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4365" name="Rectangle 54"/>
              <p:cNvSpPr>
                <a:spLocks noChangeArrowheads="1"/>
              </p:cNvSpPr>
              <p:nvPr/>
            </p:nvSpPr>
            <p:spPr bwMode="auto">
              <a:xfrm>
                <a:off x="4634" y="1883"/>
                <a:ext cx="163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184366" name="Rectangle 68"/>
              <p:cNvSpPr>
                <a:spLocks noChangeArrowheads="1"/>
              </p:cNvSpPr>
              <p:nvPr/>
            </p:nvSpPr>
            <p:spPr bwMode="auto">
              <a:xfrm>
                <a:off x="4491" y="1744"/>
                <a:ext cx="169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G</a:t>
                </a:r>
              </a:p>
            </p:txBody>
          </p:sp>
          <p:sp>
            <p:nvSpPr>
              <p:cNvPr id="184367" name="Rectangle 73"/>
              <p:cNvSpPr>
                <a:spLocks noChangeArrowheads="1"/>
              </p:cNvSpPr>
              <p:nvPr/>
            </p:nvSpPr>
            <p:spPr bwMode="auto">
              <a:xfrm>
                <a:off x="4581" y="1781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C</a:t>
                </a:r>
              </a:p>
            </p:txBody>
          </p:sp>
          <p:sp>
            <p:nvSpPr>
              <p:cNvPr id="184368" name="Text Box 78"/>
              <p:cNvSpPr txBox="1">
                <a:spLocks noChangeArrowheads="1"/>
              </p:cNvSpPr>
              <p:nvPr/>
            </p:nvSpPr>
            <p:spPr bwMode="auto">
              <a:xfrm>
                <a:off x="4481" y="1918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A</a:t>
                </a:r>
                <a:endParaRPr lang="en-US" sz="1800">
                  <a:latin typeface="Tahoma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4369" name="Text Box 79"/>
              <p:cNvSpPr txBox="1">
                <a:spLocks noChangeArrowheads="1"/>
              </p:cNvSpPr>
              <p:nvPr/>
            </p:nvSpPr>
            <p:spPr bwMode="auto">
              <a:xfrm>
                <a:off x="4401" y="1785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A</a:t>
                </a:r>
                <a:endParaRPr lang="en-US" sz="1800">
                  <a:latin typeface="Tahoma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84345" name="Group 152"/>
            <p:cNvGrpSpPr>
              <a:grpSpLocks/>
            </p:cNvGrpSpPr>
            <p:nvPr/>
          </p:nvGrpSpPr>
          <p:grpSpPr bwMode="auto">
            <a:xfrm>
              <a:off x="3488" y="2064"/>
              <a:ext cx="400" cy="395"/>
              <a:chOff x="3488" y="2064"/>
              <a:chExt cx="400" cy="395"/>
            </a:xfrm>
          </p:grpSpPr>
          <p:sp>
            <p:nvSpPr>
              <p:cNvPr id="184357" name="Oval 9"/>
              <p:cNvSpPr>
                <a:spLocks noChangeArrowheads="1"/>
              </p:cNvSpPr>
              <p:nvPr/>
            </p:nvSpPr>
            <p:spPr bwMode="auto">
              <a:xfrm>
                <a:off x="3504" y="2064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4358" name="Rectangle 36"/>
              <p:cNvSpPr>
                <a:spLocks noChangeArrowheads="1"/>
              </p:cNvSpPr>
              <p:nvPr/>
            </p:nvSpPr>
            <p:spPr bwMode="auto">
              <a:xfrm>
                <a:off x="3717" y="2165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4359" name="Rectangle 51"/>
              <p:cNvSpPr>
                <a:spLocks noChangeArrowheads="1"/>
              </p:cNvSpPr>
              <p:nvPr/>
            </p:nvSpPr>
            <p:spPr bwMode="auto">
              <a:xfrm>
                <a:off x="3685" y="2131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C</a:t>
                </a:r>
              </a:p>
            </p:txBody>
          </p:sp>
          <p:sp>
            <p:nvSpPr>
              <p:cNvPr id="184360" name="Rectangle 72"/>
              <p:cNvSpPr>
                <a:spLocks noChangeArrowheads="1"/>
              </p:cNvSpPr>
              <p:nvPr/>
            </p:nvSpPr>
            <p:spPr bwMode="auto">
              <a:xfrm>
                <a:off x="3574" y="2075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C</a:t>
                </a:r>
              </a:p>
            </p:txBody>
          </p:sp>
          <p:sp>
            <p:nvSpPr>
              <p:cNvPr id="184361" name="Rectangle 76"/>
              <p:cNvSpPr>
                <a:spLocks noChangeArrowheads="1"/>
              </p:cNvSpPr>
              <p:nvPr/>
            </p:nvSpPr>
            <p:spPr bwMode="auto">
              <a:xfrm>
                <a:off x="3558" y="2304"/>
                <a:ext cx="163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184362" name="Rectangle 77"/>
              <p:cNvSpPr>
                <a:spLocks noChangeArrowheads="1"/>
              </p:cNvSpPr>
              <p:nvPr/>
            </p:nvSpPr>
            <p:spPr bwMode="auto">
              <a:xfrm>
                <a:off x="3691" y="2278"/>
                <a:ext cx="169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G</a:t>
                </a:r>
              </a:p>
            </p:txBody>
          </p:sp>
          <p:sp>
            <p:nvSpPr>
              <p:cNvPr id="184363" name="Rectangle 82"/>
              <p:cNvSpPr>
                <a:spLocks noChangeArrowheads="1"/>
              </p:cNvSpPr>
              <p:nvPr/>
            </p:nvSpPr>
            <p:spPr bwMode="auto">
              <a:xfrm>
                <a:off x="3488" y="2171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C</a:t>
                </a:r>
              </a:p>
            </p:txBody>
          </p:sp>
        </p:grpSp>
        <p:sp>
          <p:nvSpPr>
            <p:cNvPr id="184346" name="Line 107"/>
            <p:cNvSpPr>
              <a:spLocks noChangeShapeType="1"/>
            </p:cNvSpPr>
            <p:nvPr/>
          </p:nvSpPr>
          <p:spPr bwMode="auto">
            <a:xfrm flipH="1">
              <a:off x="1376" y="1224"/>
              <a:ext cx="416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47" name="Line 108"/>
            <p:cNvSpPr>
              <a:spLocks noChangeShapeType="1"/>
            </p:cNvSpPr>
            <p:nvPr/>
          </p:nvSpPr>
          <p:spPr bwMode="auto">
            <a:xfrm>
              <a:off x="2208" y="1320"/>
              <a:ext cx="168" cy="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48" name="Line 111"/>
            <p:cNvSpPr>
              <a:spLocks noChangeShapeType="1"/>
            </p:cNvSpPr>
            <p:nvPr/>
          </p:nvSpPr>
          <p:spPr bwMode="auto">
            <a:xfrm flipH="1">
              <a:off x="3680" y="1728"/>
              <a:ext cx="72" cy="3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84349" name="Group 167"/>
            <p:cNvGrpSpPr>
              <a:grpSpLocks/>
            </p:cNvGrpSpPr>
            <p:nvPr/>
          </p:nvGrpSpPr>
          <p:grpSpPr bwMode="auto">
            <a:xfrm>
              <a:off x="1030" y="1381"/>
              <a:ext cx="386" cy="350"/>
              <a:chOff x="1030" y="1381"/>
              <a:chExt cx="386" cy="350"/>
            </a:xfrm>
          </p:grpSpPr>
          <p:sp>
            <p:nvSpPr>
              <p:cNvPr id="184350" name="Oval 6"/>
              <p:cNvSpPr>
                <a:spLocks noChangeArrowheads="1"/>
              </p:cNvSpPr>
              <p:nvPr/>
            </p:nvSpPr>
            <p:spPr bwMode="auto">
              <a:xfrm>
                <a:off x="1080" y="1392"/>
                <a:ext cx="336" cy="3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4351" name="Text Box 47"/>
              <p:cNvSpPr txBox="1">
                <a:spLocks noChangeArrowheads="1"/>
              </p:cNvSpPr>
              <p:nvPr/>
            </p:nvSpPr>
            <p:spPr bwMode="auto">
              <a:xfrm>
                <a:off x="1246" y="1567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A</a:t>
                </a:r>
                <a:endParaRPr lang="en-US" sz="1800">
                  <a:latin typeface="Tahoma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4352" name="Text Box 48"/>
              <p:cNvSpPr txBox="1">
                <a:spLocks noChangeArrowheads="1"/>
              </p:cNvSpPr>
              <p:nvPr/>
            </p:nvSpPr>
            <p:spPr bwMode="auto">
              <a:xfrm>
                <a:off x="1030" y="1467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A</a:t>
                </a:r>
                <a:endParaRPr lang="en-US" sz="1800">
                  <a:latin typeface="Tahoma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84353" name="Rectangle 52"/>
              <p:cNvSpPr>
                <a:spLocks noChangeArrowheads="1"/>
              </p:cNvSpPr>
              <p:nvPr/>
            </p:nvSpPr>
            <p:spPr bwMode="auto">
              <a:xfrm>
                <a:off x="1200" y="1492"/>
                <a:ext cx="96" cy="9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4354" name="Rectangle 53"/>
              <p:cNvSpPr>
                <a:spLocks noChangeArrowheads="1"/>
              </p:cNvSpPr>
              <p:nvPr/>
            </p:nvSpPr>
            <p:spPr bwMode="auto">
              <a:xfrm>
                <a:off x="1164" y="1464"/>
                <a:ext cx="164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C</a:t>
                </a:r>
              </a:p>
            </p:txBody>
          </p:sp>
          <p:sp>
            <p:nvSpPr>
              <p:cNvPr id="184355" name="Rectangle 63"/>
              <p:cNvSpPr>
                <a:spLocks noChangeArrowheads="1"/>
              </p:cNvSpPr>
              <p:nvPr/>
            </p:nvSpPr>
            <p:spPr bwMode="auto">
              <a:xfrm>
                <a:off x="1116" y="1576"/>
                <a:ext cx="163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000">
                    <a:solidFill>
                      <a:srgbClr val="000000"/>
                    </a:solidFill>
                    <a:latin typeface="Tahoma" charset="0"/>
                    <a:ea typeface="Arial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184356" name="Text Box 166"/>
              <p:cNvSpPr txBox="1">
                <a:spLocks noChangeArrowheads="1"/>
              </p:cNvSpPr>
              <p:nvPr/>
            </p:nvSpPr>
            <p:spPr bwMode="auto">
              <a:xfrm>
                <a:off x="1142" y="1381"/>
                <a:ext cx="169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000"/>
                  <a:t>A</a:t>
                </a:r>
              </a:p>
            </p:txBody>
          </p:sp>
        </p:grpSp>
      </p:grpSp>
      <p:sp>
        <p:nvSpPr>
          <p:cNvPr id="59561" name="Text Box 169"/>
          <p:cNvSpPr txBox="1">
            <a:spLocks noChangeArrowheads="1"/>
          </p:cNvSpPr>
          <p:nvPr/>
        </p:nvSpPr>
        <p:spPr bwMode="auto">
          <a:xfrm>
            <a:off x="180976" y="6496050"/>
            <a:ext cx="756354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FFFF1B"/>
                </a:solidFill>
              </a:rPr>
              <a:t>Novel Phenotypes      AAA                              </a:t>
            </a:r>
            <a:r>
              <a:rPr lang="en-US" sz="1400" dirty="0" smtClean="0">
                <a:solidFill>
                  <a:srgbClr val="FFFF1B"/>
                </a:solidFill>
              </a:rPr>
              <a:t>        TTTT               CCTT              </a:t>
            </a:r>
            <a:r>
              <a:rPr lang="en-US" sz="1400" dirty="0" err="1">
                <a:solidFill>
                  <a:srgbClr val="FFFF1B"/>
                </a:solidFill>
              </a:rPr>
              <a:t>CCTT</a:t>
            </a:r>
            <a:r>
              <a:rPr lang="en-US" sz="1400" dirty="0">
                <a:solidFill>
                  <a:srgbClr val="FFFF1B"/>
                </a:solidFill>
              </a:rPr>
              <a:t>                </a:t>
            </a:r>
            <a:r>
              <a:rPr lang="en-US" sz="1400" dirty="0" smtClean="0">
                <a:solidFill>
                  <a:srgbClr val="FFFF1B"/>
                </a:solidFill>
              </a:rPr>
              <a:t>       </a:t>
            </a:r>
            <a:r>
              <a:rPr lang="en-US" sz="1400" dirty="0">
                <a:solidFill>
                  <a:srgbClr val="FFFF1B"/>
                </a:solidFill>
              </a:rPr>
              <a:t>-      </a:t>
            </a:r>
            <a:r>
              <a:rPr lang="en-US" sz="1400" dirty="0" smtClean="0">
                <a:solidFill>
                  <a:srgbClr val="FFFF1B"/>
                </a:solidFill>
              </a:rPr>
              <a:t>     </a:t>
            </a:r>
            <a:r>
              <a:rPr lang="en-US" sz="1400" dirty="0">
                <a:solidFill>
                  <a:srgbClr val="FFFF1B"/>
                </a:solidFill>
              </a:rPr>
              <a:t>-</a:t>
            </a:r>
            <a:r>
              <a:rPr lang="en-US" sz="1400" dirty="0"/>
              <a:t>      </a:t>
            </a:r>
          </a:p>
        </p:txBody>
      </p:sp>
      <p:grpSp>
        <p:nvGrpSpPr>
          <p:cNvPr id="23" name="Group 176"/>
          <p:cNvGrpSpPr>
            <a:grpSpLocks/>
          </p:cNvGrpSpPr>
          <p:nvPr/>
        </p:nvGrpSpPr>
        <p:grpSpPr bwMode="auto">
          <a:xfrm>
            <a:off x="2286000" y="2590800"/>
            <a:ext cx="4648200" cy="1447800"/>
            <a:chOff x="1440" y="1632"/>
            <a:chExt cx="2928" cy="912"/>
          </a:xfrm>
        </p:grpSpPr>
        <p:sp>
          <p:nvSpPr>
            <p:cNvPr id="184335" name="Text Box 170"/>
            <p:cNvSpPr txBox="1">
              <a:spLocks noChangeArrowheads="1"/>
            </p:cNvSpPr>
            <p:nvPr/>
          </p:nvSpPr>
          <p:spPr bwMode="auto">
            <a:xfrm>
              <a:off x="2448" y="1776"/>
              <a:ext cx="99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/>
                <a:t>Unique</a:t>
              </a:r>
            </a:p>
            <a:p>
              <a:pPr algn="ctr"/>
              <a:r>
                <a:rPr lang="en-US" sz="1800"/>
                <a:t>Environments</a:t>
              </a:r>
            </a:p>
          </p:txBody>
        </p:sp>
        <p:sp>
          <p:nvSpPr>
            <p:cNvPr id="184336" name="Line 172"/>
            <p:cNvSpPr>
              <a:spLocks noChangeShapeType="1"/>
            </p:cNvSpPr>
            <p:nvPr/>
          </p:nvSpPr>
          <p:spPr bwMode="auto">
            <a:xfrm flipH="1" flipV="1">
              <a:off x="1440" y="1632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37" name="Line 173"/>
            <p:cNvSpPr>
              <a:spLocks noChangeShapeType="1"/>
            </p:cNvSpPr>
            <p:nvPr/>
          </p:nvSpPr>
          <p:spPr bwMode="auto">
            <a:xfrm flipH="1">
              <a:off x="2688" y="2208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38" name="Line 174"/>
            <p:cNvSpPr>
              <a:spLocks noChangeShapeType="1"/>
            </p:cNvSpPr>
            <p:nvPr/>
          </p:nvSpPr>
          <p:spPr bwMode="auto">
            <a:xfrm>
              <a:off x="2880" y="2208"/>
              <a:ext cx="48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39" name="Line 175"/>
            <p:cNvSpPr>
              <a:spLocks noChangeShapeType="1"/>
            </p:cNvSpPr>
            <p:nvPr/>
          </p:nvSpPr>
          <p:spPr bwMode="auto">
            <a:xfrm>
              <a:off x="3312" y="1968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4333" name="TextBox 171"/>
          <p:cNvSpPr txBox="1">
            <a:spLocks noChangeArrowheads="1"/>
          </p:cNvSpPr>
          <p:nvPr/>
        </p:nvSpPr>
        <p:spPr bwMode="auto">
          <a:xfrm>
            <a:off x="152400" y="304800"/>
            <a:ext cx="2709863" cy="646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/>
              <a:t>(</a:t>
            </a:r>
            <a:r>
              <a:rPr lang="en-US" sz="1800" b="1"/>
              <a:t>Random) Genetic Drift</a:t>
            </a:r>
          </a:p>
          <a:p>
            <a:pPr algn="ctr"/>
            <a:r>
              <a:rPr lang="en-US" sz="1800" b="1"/>
              <a:t>(Sewall Wright)</a:t>
            </a:r>
          </a:p>
        </p:txBody>
      </p:sp>
    </p:spTree>
    <p:extLst>
      <p:ext uri="{BB962C8B-B14F-4D97-AF65-F5344CB8AC3E}">
        <p14:creationId xmlns:p14="http://schemas.microsoft.com/office/powerpoint/2010/main" val="1443520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6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3867" y="202951"/>
            <a:ext cx="5194300" cy="1441991"/>
            <a:chOff x="273867" y="202951"/>
            <a:chExt cx="5194300" cy="1441991"/>
          </a:xfrm>
        </p:grpSpPr>
        <p:pic>
          <p:nvPicPr>
            <p:cNvPr id="276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867" y="400929"/>
              <a:ext cx="5194300" cy="1244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02951"/>
              <a:ext cx="2438400" cy="175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1017" y="202951"/>
              <a:ext cx="2482709" cy="161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34" y="1840868"/>
            <a:ext cx="8555398" cy="4864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00600" y="1644942"/>
            <a:ext cx="2260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Allele Frequency Differences</a:t>
            </a:r>
          </a:p>
          <a:p>
            <a:pPr algn="ctr"/>
            <a:r>
              <a:rPr lang="en-US" sz="1400" dirty="0" smtClean="0"/>
              <a:t>Across Populations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651060" y="4430162"/>
            <a:ext cx="429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Reduction in Diversity, but Allele Frequency Differences Across Populations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514253" y="5555808"/>
            <a:ext cx="3091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Reduction Recombination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791200" y="520840"/>
            <a:ext cx="2932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Lactase Gene (LCT)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57768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3867" y="202951"/>
            <a:ext cx="5194300" cy="1441991"/>
            <a:chOff x="273867" y="202951"/>
            <a:chExt cx="5194300" cy="1441991"/>
          </a:xfrm>
        </p:grpSpPr>
        <p:pic>
          <p:nvPicPr>
            <p:cNvPr id="276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867" y="400929"/>
              <a:ext cx="5194300" cy="1244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02951"/>
              <a:ext cx="2438400" cy="175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1017" y="202951"/>
              <a:ext cx="2482709" cy="161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2590800"/>
            <a:ext cx="8944549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59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04800" y="752053"/>
            <a:ext cx="3934391" cy="2359033"/>
            <a:chOff x="437584" y="275652"/>
            <a:chExt cx="3934391" cy="2359033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533400"/>
              <a:ext cx="3914775" cy="2101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3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584" y="275652"/>
              <a:ext cx="976313" cy="257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3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3897" y="319532"/>
              <a:ext cx="2438400" cy="169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75" y="304800"/>
            <a:ext cx="4572000" cy="315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3657600"/>
            <a:ext cx="6484003" cy="3022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214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0" y="381000"/>
            <a:ext cx="87991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dirty="0" smtClean="0">
                <a:solidFill>
                  <a:srgbClr val="000000"/>
                </a:solidFill>
                <a:latin typeface="+mn-lt"/>
              </a:rPr>
              <a:t>Using Genetic Variation to Trace Migration </a:t>
            </a:r>
            <a:r>
              <a:rPr lang="en-US" altLang="en-US" sz="2800" b="1" smtClean="0">
                <a:solidFill>
                  <a:srgbClr val="000000"/>
                </a:solidFill>
                <a:latin typeface="+mn-lt"/>
              </a:rPr>
              <a:t>and Admixture</a:t>
            </a:r>
            <a:endParaRPr lang="en-US" altLang="en-US" sz="2800" b="1" dirty="0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8600" y="1678073"/>
            <a:ext cx="4572000" cy="1295400"/>
            <a:chOff x="228600" y="1219200"/>
            <a:chExt cx="5334000" cy="15969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600" y="1219200"/>
              <a:ext cx="5334000" cy="15969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1200" y="1295400"/>
              <a:ext cx="3340100" cy="2159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652" y="1600200"/>
            <a:ext cx="4105275" cy="46560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52" y="3550063"/>
            <a:ext cx="4724400" cy="270621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858000" y="4724400"/>
            <a:ext cx="990600" cy="15318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95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99" y="228600"/>
            <a:ext cx="4327487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097448"/>
            <a:ext cx="7467600" cy="264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4219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38856" y="482172"/>
            <a:ext cx="3366223" cy="1910238"/>
            <a:chOff x="516802" y="823437"/>
            <a:chExt cx="3366223" cy="1910238"/>
          </a:xfrm>
        </p:grpSpPr>
        <p:pic>
          <p:nvPicPr>
            <p:cNvPr id="2150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066800"/>
              <a:ext cx="3349625" cy="166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0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802" y="823437"/>
              <a:ext cx="909638" cy="20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0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949" y="862788"/>
              <a:ext cx="1976438" cy="1290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1672"/>
            <a:ext cx="404471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19400"/>
            <a:ext cx="6086475" cy="3910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5596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1819747" y="304800"/>
            <a:ext cx="57846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800" b="1" dirty="0">
                <a:latin typeface="+mn-lt"/>
                <a:cs typeface="Arial" pitchFamily="34" charset="0"/>
              </a:rPr>
              <a:t>Evolutionary (or Darwinian) Medicine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304800" y="1066800"/>
            <a:ext cx="83820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 eaLnBrk="1" hangingPunct="1">
              <a:buFontTx/>
              <a:buChar char="•"/>
            </a:pPr>
            <a:r>
              <a:rPr lang="en-US" altLang="en-US" sz="1600" dirty="0">
                <a:cs typeface="Arial" pitchFamily="34" charset="0"/>
              </a:rPr>
              <a:t> Functional and/or mechanistic explanations for disease from an evolutionary perspective (e.g., address the question “why does disease exist?”)</a:t>
            </a:r>
          </a:p>
          <a:p>
            <a:pPr algn="just" eaLnBrk="1" hangingPunct="1">
              <a:buFontTx/>
              <a:buChar char="•"/>
            </a:pPr>
            <a:endParaRPr lang="en-US" altLang="en-US" sz="1600" dirty="0">
              <a:cs typeface="Arial" pitchFamily="34" charset="0"/>
            </a:endParaRPr>
          </a:p>
          <a:p>
            <a:pPr algn="just" eaLnBrk="1" hangingPunct="1">
              <a:buFontTx/>
              <a:buChar char="•"/>
            </a:pPr>
            <a:r>
              <a:rPr lang="en-US" altLang="en-US" sz="1600" dirty="0">
                <a:cs typeface="Arial" pitchFamily="34" charset="0"/>
              </a:rPr>
              <a:t> Could impact potential palliative therapies, treatments, cures, social acceptance, etc.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5257800" y="3505200"/>
            <a:ext cx="3543300" cy="1369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000" dirty="0">
                <a:cs typeface="Arial" pitchFamily="34" charset="0"/>
              </a:rPr>
              <a:t> </a:t>
            </a:r>
            <a:r>
              <a:rPr lang="en-US" altLang="en-US" sz="1000" dirty="0" err="1">
                <a:cs typeface="Arial" pitchFamily="34" charset="0"/>
              </a:rPr>
              <a:t>Wiesenfeld</a:t>
            </a:r>
            <a:r>
              <a:rPr lang="en-US" altLang="en-US" sz="1000" dirty="0">
                <a:cs typeface="Arial" pitchFamily="34" charset="0"/>
              </a:rPr>
              <a:t> SL (1967). Sickle-cell trait in human biological and cultural evolution. Development of agriculture causing increased malaria is bound to gene-pool changes causing malaria reduction. Science. 157(793):1134-40. 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000" dirty="0">
                <a:cs typeface="Arial" pitchFamily="34" charset="0"/>
              </a:rPr>
              <a:t>Williams N (2003). Evolution and disease. </a:t>
            </a:r>
            <a:r>
              <a:rPr lang="en-US" altLang="en-US" sz="1000" dirty="0" err="1">
                <a:cs typeface="Arial" pitchFamily="34" charset="0"/>
              </a:rPr>
              <a:t>Curr</a:t>
            </a:r>
            <a:r>
              <a:rPr lang="en-US" altLang="en-US" sz="1000" dirty="0">
                <a:cs typeface="Arial" pitchFamily="34" charset="0"/>
              </a:rPr>
              <a:t> Biol. 2003 Jan 8;13(1):R3-4.  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endParaRPr lang="en-US" altLang="en-US" sz="1200" dirty="0">
              <a:cs typeface="Arial" pitchFamily="34" charset="0"/>
            </a:endParaRPr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1" y="2368250"/>
            <a:ext cx="4919865" cy="391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2302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228600" y="228600"/>
            <a:ext cx="84582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2800" b="1" dirty="0">
                <a:latin typeface="+mn-lt"/>
                <a:cs typeface="Arial" pitchFamily="34" charset="0"/>
              </a:rPr>
              <a:t>The “Thrifty” Genotype Hypothesis </a:t>
            </a:r>
            <a:r>
              <a:rPr lang="en-US" altLang="en-US" sz="2800" b="1" dirty="0" smtClean="0">
                <a:latin typeface="+mn-lt"/>
                <a:cs typeface="Arial" pitchFamily="34" charset="0"/>
              </a:rPr>
              <a:t>and the </a:t>
            </a:r>
            <a:r>
              <a:rPr lang="en-US" altLang="en-US" sz="2800" b="1" dirty="0">
                <a:latin typeface="+mn-lt"/>
                <a:cs typeface="Arial" pitchFamily="34" charset="0"/>
              </a:rPr>
              <a:t>Maladapted “Fight or Flight” Response</a:t>
            </a: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228600" y="1371600"/>
            <a:ext cx="8686800" cy="2569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sz="1400" dirty="0">
                <a:cs typeface="Arial" pitchFamily="34" charset="0"/>
              </a:rPr>
              <a:t>The Thrifty Genotype Hypothesis:</a:t>
            </a:r>
            <a:endParaRPr lang="en-US" altLang="en-US" sz="1200" dirty="0">
              <a:cs typeface="Arial" pitchFamily="34" charset="0"/>
            </a:endParaRPr>
          </a:p>
          <a:p>
            <a:pPr algn="just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en-US" sz="1200" dirty="0">
                <a:cs typeface="Arial" pitchFamily="34" charset="0"/>
              </a:rPr>
              <a:t> Neel JV (1962). Diabetes mellitus: a "thrifty" genotype rendered detrimental by "progress“? Am J Hum Genet. Dec;14:353-62.</a:t>
            </a:r>
          </a:p>
          <a:p>
            <a:pPr algn="just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en-US" sz="1200" dirty="0">
                <a:cs typeface="Arial" pitchFamily="34" charset="0"/>
              </a:rPr>
              <a:t> </a:t>
            </a:r>
            <a:r>
              <a:rPr lang="en-US" altLang="en-US" sz="1200" dirty="0" err="1">
                <a:cs typeface="Arial" pitchFamily="34" charset="0"/>
              </a:rPr>
              <a:t>Stannard</a:t>
            </a:r>
            <a:r>
              <a:rPr lang="en-US" altLang="en-US" sz="1200" dirty="0">
                <a:cs typeface="Arial" pitchFamily="34" charset="0"/>
              </a:rPr>
              <a:t> SR, Johnson NA (2004). Insulin resistance and elevated triglyceride in muscle: more important for survival than "thrifty" genes? J Physiol. Feb 1;554 (Pt 3):595-607. </a:t>
            </a:r>
          </a:p>
          <a:p>
            <a:pPr algn="just" eaLnBrk="1" hangingPunct="1">
              <a:spcBef>
                <a:spcPct val="50000"/>
              </a:spcBef>
            </a:pPr>
            <a:endParaRPr lang="en-US" altLang="en-US" sz="1200" dirty="0">
              <a:cs typeface="Arial" pitchFamily="34" charset="0"/>
            </a:endParaRPr>
          </a:p>
          <a:p>
            <a:pPr algn="just" eaLnBrk="1" hangingPunct="1">
              <a:spcBef>
                <a:spcPct val="50000"/>
              </a:spcBef>
            </a:pPr>
            <a:r>
              <a:rPr lang="en-US" altLang="en-US" sz="1400" dirty="0">
                <a:cs typeface="Arial" pitchFamily="34" charset="0"/>
              </a:rPr>
              <a:t>Maladaptive Stress Response: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200" dirty="0">
                <a:cs typeface="Arial" pitchFamily="34" charset="0"/>
              </a:rPr>
              <a:t> </a:t>
            </a:r>
            <a:r>
              <a:rPr lang="en-US" altLang="en-US" sz="1200" dirty="0" err="1">
                <a:cs typeface="Arial" pitchFamily="34" charset="0"/>
              </a:rPr>
              <a:t>Korte</a:t>
            </a:r>
            <a:r>
              <a:rPr lang="en-US" altLang="en-US" sz="1200" dirty="0">
                <a:cs typeface="Arial" pitchFamily="34" charset="0"/>
              </a:rPr>
              <a:t> SM, </a:t>
            </a:r>
            <a:r>
              <a:rPr lang="en-US" altLang="en-US" sz="1200" dirty="0" err="1">
                <a:cs typeface="Arial" pitchFamily="34" charset="0"/>
              </a:rPr>
              <a:t>Koolhaas</a:t>
            </a:r>
            <a:r>
              <a:rPr lang="en-US" altLang="en-US" sz="1200" dirty="0">
                <a:cs typeface="Arial" pitchFamily="34" charset="0"/>
              </a:rPr>
              <a:t> JM, Wingfield JC, McEwen BS (2005). The Darwinian concept of stress: benefits of </a:t>
            </a:r>
            <a:r>
              <a:rPr lang="en-US" altLang="en-US" sz="1200" dirty="0" err="1">
                <a:cs typeface="Arial" pitchFamily="34" charset="0"/>
              </a:rPr>
              <a:t>allostasis</a:t>
            </a:r>
            <a:r>
              <a:rPr lang="en-US" altLang="en-US" sz="1200" dirty="0">
                <a:cs typeface="Arial" pitchFamily="34" charset="0"/>
              </a:rPr>
              <a:t> and costs of allostatic load and the trade-offs in health and disease. </a:t>
            </a:r>
            <a:r>
              <a:rPr lang="en-US" altLang="en-US" sz="1200" dirty="0" err="1">
                <a:cs typeface="Arial" pitchFamily="34" charset="0"/>
              </a:rPr>
              <a:t>Neurosci</a:t>
            </a:r>
            <a:r>
              <a:rPr lang="en-US" altLang="en-US" sz="1200" dirty="0">
                <a:cs typeface="Arial" pitchFamily="34" charset="0"/>
              </a:rPr>
              <a:t> </a:t>
            </a:r>
            <a:r>
              <a:rPr lang="en-US" altLang="en-US" sz="1200" dirty="0" err="1">
                <a:cs typeface="Arial" pitchFamily="34" charset="0"/>
              </a:rPr>
              <a:t>Biobehav</a:t>
            </a:r>
            <a:r>
              <a:rPr lang="en-US" altLang="en-US" sz="1200" dirty="0">
                <a:cs typeface="Arial" pitchFamily="34" charset="0"/>
              </a:rPr>
              <a:t> Rev. Feb;29(1):3-38. 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200" dirty="0">
                <a:cs typeface="Arial" pitchFamily="34" charset="0"/>
              </a:rPr>
              <a:t> </a:t>
            </a:r>
            <a:r>
              <a:rPr lang="en-US" altLang="en-US" sz="1200" dirty="0" err="1">
                <a:cs typeface="Arial" pitchFamily="34" charset="0"/>
              </a:rPr>
              <a:t>Whybrow</a:t>
            </a:r>
            <a:r>
              <a:rPr lang="en-US" altLang="en-US" sz="1200" dirty="0">
                <a:cs typeface="Arial" pitchFamily="34" charset="0"/>
              </a:rPr>
              <a:t> PC (2005). American Mania: When More Is Not Enough. New York: W. W. Norton &amp; Company.</a:t>
            </a:r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038600"/>
            <a:ext cx="6955355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 descr="http://www.dana.org/uploadedImages/Images/Content_Images/rev_v7n2calne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099" y="4248213"/>
            <a:ext cx="1745055" cy="241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622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4" name="Group 4"/>
          <p:cNvGrpSpPr>
            <a:grpSpLocks/>
          </p:cNvGrpSpPr>
          <p:nvPr/>
        </p:nvGrpSpPr>
        <p:grpSpPr bwMode="auto">
          <a:xfrm>
            <a:off x="1418125" y="1066800"/>
            <a:ext cx="6553200" cy="5538788"/>
            <a:chOff x="2160" y="1008"/>
            <a:chExt cx="3456" cy="3114"/>
          </a:xfrm>
        </p:grpSpPr>
        <p:pic>
          <p:nvPicPr>
            <p:cNvPr id="4096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1008"/>
              <a:ext cx="3456" cy="2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66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3" y="3984"/>
              <a:ext cx="1051" cy="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819747" y="304800"/>
            <a:ext cx="57846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800" b="1" dirty="0">
                <a:latin typeface="+mn-lt"/>
                <a:cs typeface="Arial" pitchFamily="34" charset="0"/>
              </a:rPr>
              <a:t>Evolutionary (or Darwinian) Medicine</a:t>
            </a:r>
          </a:p>
        </p:txBody>
      </p:sp>
    </p:spTree>
    <p:extLst>
      <p:ext uri="{BB962C8B-B14F-4D97-AF65-F5344CB8AC3E}">
        <p14:creationId xmlns:p14="http://schemas.microsoft.com/office/powerpoint/2010/main" val="4087459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447800"/>
            <a:ext cx="75184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52400"/>
            <a:ext cx="4495800" cy="1154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430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Text Box 5"/>
          <p:cNvSpPr txBox="1">
            <a:spLocks noChangeArrowheads="1"/>
          </p:cNvSpPr>
          <p:nvPr/>
        </p:nvSpPr>
        <p:spPr bwMode="auto">
          <a:xfrm>
            <a:off x="4343400" y="1828800"/>
            <a:ext cx="4343400" cy="434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buFontTx/>
              <a:buChar char="•"/>
            </a:pPr>
            <a:r>
              <a:rPr lang="en-US" sz="1400">
                <a:solidFill>
                  <a:srgbClr val="000000"/>
                </a:solidFill>
                <a:latin typeface="Tahoma" pitchFamily="34" charset="0"/>
              </a:rPr>
              <a:t> Genetic variants that unique, or more common in, certain populations have been identified</a:t>
            </a:r>
          </a:p>
          <a:p>
            <a:pPr algn="just" eaLnBrk="1" hangingPunct="1">
              <a:buFontTx/>
              <a:buChar char="•"/>
            </a:pPr>
            <a:endParaRPr lang="en-US" sz="1400">
              <a:solidFill>
                <a:srgbClr val="000000"/>
              </a:solidFill>
              <a:latin typeface="Tahoma" pitchFamily="34" charset="0"/>
            </a:endParaRPr>
          </a:p>
          <a:p>
            <a:pPr algn="just" eaLnBrk="1" hangingPunct="1">
              <a:buFontTx/>
              <a:buChar char="•"/>
            </a:pPr>
            <a:r>
              <a:rPr lang="en-US" sz="1400">
                <a:solidFill>
                  <a:srgbClr val="000000"/>
                </a:solidFill>
                <a:latin typeface="Tahoma" pitchFamily="34" charset="0"/>
              </a:rPr>
              <a:t> Panels of such markers that have “population specific alleles” in them have been devised</a:t>
            </a:r>
          </a:p>
          <a:p>
            <a:pPr algn="just" eaLnBrk="1" hangingPunct="1">
              <a:buFontTx/>
              <a:buChar char="•"/>
            </a:pPr>
            <a:endParaRPr lang="en-US" sz="1400">
              <a:solidFill>
                <a:srgbClr val="000000"/>
              </a:solidFill>
              <a:latin typeface="Tahoma" pitchFamily="34" charset="0"/>
            </a:endParaRPr>
          </a:p>
          <a:p>
            <a:pPr algn="just" eaLnBrk="1" hangingPunct="1">
              <a:buFontTx/>
              <a:buChar char="•"/>
            </a:pPr>
            <a:r>
              <a:rPr lang="en-US" sz="1400">
                <a:solidFill>
                  <a:srgbClr val="000000"/>
                </a:solidFill>
                <a:latin typeface="Tahoma" pitchFamily="34" charset="0"/>
              </a:rPr>
              <a:t> These markers are “ancestry informative” for the population they have been chosen to be unique or more common in</a:t>
            </a:r>
          </a:p>
          <a:p>
            <a:pPr algn="just" eaLnBrk="1" hangingPunct="1">
              <a:buFontTx/>
              <a:buChar char="•"/>
            </a:pPr>
            <a:endParaRPr lang="en-US" sz="1400">
              <a:solidFill>
                <a:srgbClr val="000000"/>
              </a:solidFill>
              <a:latin typeface="Tahoma" pitchFamily="34" charset="0"/>
            </a:endParaRPr>
          </a:p>
          <a:p>
            <a:pPr algn="just" eaLnBrk="1" hangingPunct="1">
              <a:buFontTx/>
              <a:buChar char="•"/>
            </a:pPr>
            <a:r>
              <a:rPr lang="en-US" sz="1400">
                <a:solidFill>
                  <a:srgbClr val="000000"/>
                </a:solidFill>
                <a:latin typeface="Tahoma" pitchFamily="34" charset="0"/>
              </a:rPr>
              <a:t> An individual can be genotyped for these markers</a:t>
            </a:r>
          </a:p>
          <a:p>
            <a:pPr algn="just" eaLnBrk="1" hangingPunct="1">
              <a:buFontTx/>
              <a:buChar char="•"/>
            </a:pPr>
            <a:endParaRPr lang="en-US" sz="1400">
              <a:solidFill>
                <a:srgbClr val="000000"/>
              </a:solidFill>
              <a:latin typeface="Tahoma" pitchFamily="34" charset="0"/>
            </a:endParaRPr>
          </a:p>
          <a:p>
            <a:pPr algn="just" eaLnBrk="1" hangingPunct="1">
              <a:buFontTx/>
              <a:buChar char="•"/>
            </a:pPr>
            <a:r>
              <a:rPr lang="en-US" sz="1400">
                <a:solidFill>
                  <a:srgbClr val="000000"/>
                </a:solidFill>
                <a:latin typeface="Tahoma" pitchFamily="34" charset="0"/>
              </a:rPr>
              <a:t> The number of variations an individual possesses that are associated with the population in question is an estimate of the degree of ancestry for that person for that population</a:t>
            </a:r>
          </a:p>
          <a:p>
            <a:pPr algn="just" eaLnBrk="1" hangingPunct="1">
              <a:buFontTx/>
              <a:buChar char="•"/>
            </a:pPr>
            <a:endParaRPr lang="en-US" sz="1400">
              <a:solidFill>
                <a:srgbClr val="000000"/>
              </a:solidFill>
              <a:latin typeface="Tahoma" pitchFamily="34" charset="0"/>
            </a:endParaRPr>
          </a:p>
          <a:p>
            <a:pPr algn="just" eaLnBrk="1" hangingPunct="1">
              <a:buFontTx/>
              <a:buChar char="•"/>
            </a:pPr>
            <a:r>
              <a:rPr lang="en-US" sz="1400">
                <a:solidFill>
                  <a:srgbClr val="000000"/>
                </a:solidFill>
                <a:latin typeface="Tahoma" pitchFamily="34" charset="0"/>
              </a:rPr>
              <a:t> Repeating this for many population specific AIMs can be used to estimate how “admixed” an individual is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304800"/>
            <a:ext cx="4495800" cy="1154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55" y="1989011"/>
            <a:ext cx="41814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468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23888" y="368300"/>
            <a:ext cx="7646987" cy="6397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600" b="1" smtClean="0">
                <a:solidFill>
                  <a:srgbClr val="000000"/>
                </a:solidFill>
              </a:rPr>
              <a:t>Example Admixture Studies Using AIMs: </a:t>
            </a:r>
            <a:br>
              <a:rPr lang="en-US" altLang="en-US" sz="2600" b="1" smtClean="0">
                <a:solidFill>
                  <a:srgbClr val="000000"/>
                </a:solidFill>
              </a:rPr>
            </a:br>
            <a:r>
              <a:rPr lang="en-US" altLang="en-US" sz="2600" b="1" smtClean="0">
                <a:solidFill>
                  <a:srgbClr val="000000"/>
                </a:solidFill>
              </a:rPr>
              <a:t>African Americans and Costa Ricans</a:t>
            </a:r>
          </a:p>
        </p:txBody>
      </p:sp>
      <p:pic>
        <p:nvPicPr>
          <p:cNvPr id="96259" name="Picture 3" descr="race2St3goo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429000"/>
            <a:ext cx="2667000" cy="247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3200400" y="5791200"/>
            <a:ext cx="2573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1200"/>
              <a:t>Chicago African Americans</a:t>
            </a:r>
          </a:p>
          <a:p>
            <a:pPr algn="ctr" eaLnBrk="1" hangingPunct="1"/>
            <a:r>
              <a:rPr lang="en-US" altLang="en-US" sz="1200"/>
              <a:t>(Halder, Shriver, et al. unpublished)</a:t>
            </a:r>
          </a:p>
        </p:txBody>
      </p:sp>
      <p:pic>
        <p:nvPicPr>
          <p:cNvPr id="962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76600"/>
            <a:ext cx="2438400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6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19200"/>
            <a:ext cx="5029200" cy="177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26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7" t="17979" r="14413" b="9732"/>
          <a:stretch>
            <a:fillRect/>
          </a:stretch>
        </p:blipFill>
        <p:spPr bwMode="auto">
          <a:xfrm>
            <a:off x="5943600" y="3429000"/>
            <a:ext cx="3048000" cy="239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4" name="Text Box 8"/>
          <p:cNvSpPr txBox="1">
            <a:spLocks noChangeArrowheads="1"/>
          </p:cNvSpPr>
          <p:nvPr/>
        </p:nvSpPr>
        <p:spPr bwMode="auto">
          <a:xfrm>
            <a:off x="6437313" y="5791200"/>
            <a:ext cx="2041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1200"/>
              <a:t>Costa Ricans</a:t>
            </a:r>
          </a:p>
          <a:p>
            <a:pPr algn="ctr" eaLnBrk="1" hangingPunct="1"/>
            <a:r>
              <a:rPr lang="en-US" altLang="en-US" sz="1200"/>
              <a:t>(Shriver, et al. unpublished)</a:t>
            </a:r>
          </a:p>
        </p:txBody>
      </p:sp>
      <p:sp>
        <p:nvSpPr>
          <p:cNvPr id="96265" name="Text Box 9"/>
          <p:cNvSpPr txBox="1">
            <a:spLocks noChangeArrowheads="1"/>
          </p:cNvSpPr>
          <p:nvPr/>
        </p:nvSpPr>
        <p:spPr bwMode="auto">
          <a:xfrm>
            <a:off x="152400" y="6248400"/>
            <a:ext cx="47402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African Americans have genomes ‘between’ West Africans and Europeans but vary in degree of admixture</a:t>
            </a:r>
          </a:p>
        </p:txBody>
      </p:sp>
      <p:sp>
        <p:nvSpPr>
          <p:cNvPr id="96266" name="Line 10"/>
          <p:cNvSpPr>
            <a:spLocks noChangeShapeType="1"/>
          </p:cNvSpPr>
          <p:nvPr/>
        </p:nvSpPr>
        <p:spPr bwMode="auto">
          <a:xfrm flipV="1">
            <a:off x="2209800" y="5562600"/>
            <a:ext cx="1600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267" name="Text Box 11"/>
          <p:cNvSpPr txBox="1">
            <a:spLocks noChangeArrowheads="1"/>
          </p:cNvSpPr>
          <p:nvPr/>
        </p:nvSpPr>
        <p:spPr bwMode="auto">
          <a:xfrm>
            <a:off x="4403725" y="6248400"/>
            <a:ext cx="47402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Costa Ricans have genomes ‘between’ Native Americans and Europeans but vary in degree of admixture</a:t>
            </a:r>
          </a:p>
        </p:txBody>
      </p:sp>
      <p:sp>
        <p:nvSpPr>
          <p:cNvPr id="96268" name="Line 12"/>
          <p:cNvSpPr>
            <a:spLocks noChangeShapeType="1"/>
          </p:cNvSpPr>
          <p:nvPr/>
        </p:nvSpPr>
        <p:spPr bwMode="auto">
          <a:xfrm flipV="1">
            <a:off x="6400800" y="5029200"/>
            <a:ext cx="16764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38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0" grpId="0"/>
      <p:bldP spid="96264" grpId="0"/>
      <p:bldP spid="96265" grpId="0"/>
      <p:bldP spid="96265" grpId="1"/>
      <p:bldP spid="96266" grpId="0" animBg="1"/>
      <p:bldP spid="96266" grpId="1" animBg="1"/>
      <p:bldP spid="96267" grpId="0"/>
      <p:bldP spid="9626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4516438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4953000" y="1524000"/>
            <a:ext cx="3962400" cy="498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buFontTx/>
              <a:buChar char="•"/>
            </a:pPr>
            <a:r>
              <a:rPr lang="en-US" altLang="en-US" sz="1400">
                <a:solidFill>
                  <a:srgbClr val="000000"/>
                </a:solidFill>
                <a:latin typeface="Tahoma" pitchFamily="34" charset="0"/>
              </a:rPr>
              <a:t> Genetic variants that unique, or more common in, certain populations have been identified</a:t>
            </a:r>
          </a:p>
          <a:p>
            <a:pPr algn="just">
              <a:buFontTx/>
              <a:buChar char="•"/>
            </a:pPr>
            <a:endParaRPr lang="en-US" altLang="en-US" sz="1400">
              <a:solidFill>
                <a:srgbClr val="000000"/>
              </a:solidFill>
              <a:latin typeface="Tahoma" pitchFamily="34" charset="0"/>
            </a:endParaRPr>
          </a:p>
          <a:p>
            <a:pPr algn="just">
              <a:buFontTx/>
              <a:buChar char="•"/>
            </a:pPr>
            <a:r>
              <a:rPr lang="en-US" altLang="en-US" sz="1400">
                <a:solidFill>
                  <a:srgbClr val="000000"/>
                </a:solidFill>
                <a:latin typeface="Tahoma" pitchFamily="34" charset="0"/>
              </a:rPr>
              <a:t> Panels of such markers that have “population specific alleles” in them have been devised</a:t>
            </a:r>
          </a:p>
          <a:p>
            <a:pPr algn="just">
              <a:buFontTx/>
              <a:buChar char="•"/>
            </a:pPr>
            <a:endParaRPr lang="en-US" altLang="en-US" sz="1400">
              <a:solidFill>
                <a:srgbClr val="000000"/>
              </a:solidFill>
              <a:latin typeface="Tahoma" pitchFamily="34" charset="0"/>
            </a:endParaRPr>
          </a:p>
          <a:p>
            <a:pPr algn="just">
              <a:buFontTx/>
              <a:buChar char="•"/>
            </a:pPr>
            <a:r>
              <a:rPr lang="en-US" altLang="en-US" sz="1400">
                <a:solidFill>
                  <a:srgbClr val="000000"/>
                </a:solidFill>
                <a:latin typeface="Tahoma" pitchFamily="34" charset="0"/>
              </a:rPr>
              <a:t> These markers are “ancestry informative” for the population they have been chosen to be unique or more common in</a:t>
            </a:r>
          </a:p>
          <a:p>
            <a:pPr algn="just">
              <a:buFontTx/>
              <a:buChar char="•"/>
            </a:pPr>
            <a:endParaRPr lang="en-US" altLang="en-US" sz="1400">
              <a:solidFill>
                <a:srgbClr val="000000"/>
              </a:solidFill>
              <a:latin typeface="Tahoma" pitchFamily="34" charset="0"/>
            </a:endParaRPr>
          </a:p>
          <a:p>
            <a:pPr algn="just">
              <a:buFontTx/>
              <a:buChar char="•"/>
            </a:pPr>
            <a:r>
              <a:rPr lang="en-US" altLang="en-US" sz="1400">
                <a:solidFill>
                  <a:srgbClr val="000000"/>
                </a:solidFill>
                <a:latin typeface="Tahoma" pitchFamily="34" charset="0"/>
              </a:rPr>
              <a:t> An individual can be genotyped for these markers</a:t>
            </a:r>
          </a:p>
          <a:p>
            <a:pPr algn="just">
              <a:buFontTx/>
              <a:buChar char="•"/>
            </a:pPr>
            <a:endParaRPr lang="en-US" altLang="en-US" sz="1400">
              <a:solidFill>
                <a:srgbClr val="000000"/>
              </a:solidFill>
              <a:latin typeface="Tahoma" pitchFamily="34" charset="0"/>
            </a:endParaRPr>
          </a:p>
          <a:p>
            <a:pPr algn="just">
              <a:buFontTx/>
              <a:buChar char="•"/>
            </a:pPr>
            <a:r>
              <a:rPr lang="en-US" altLang="en-US" sz="1400">
                <a:solidFill>
                  <a:srgbClr val="000000"/>
                </a:solidFill>
                <a:latin typeface="Tahoma" pitchFamily="34" charset="0"/>
              </a:rPr>
              <a:t> The number of variations an individual possesses that are associated with the population in question is an estimate of the degree of ancestry for that person for that population</a:t>
            </a:r>
          </a:p>
          <a:p>
            <a:pPr algn="just">
              <a:buFontTx/>
              <a:buChar char="•"/>
            </a:pPr>
            <a:endParaRPr lang="en-US" altLang="en-US" sz="1400">
              <a:solidFill>
                <a:srgbClr val="000000"/>
              </a:solidFill>
              <a:latin typeface="Tahoma" pitchFamily="34" charset="0"/>
            </a:endParaRPr>
          </a:p>
          <a:p>
            <a:pPr algn="just">
              <a:buFontTx/>
              <a:buChar char="•"/>
            </a:pPr>
            <a:r>
              <a:rPr lang="en-US" altLang="en-US" sz="1400">
                <a:solidFill>
                  <a:srgbClr val="000000"/>
                </a:solidFill>
                <a:latin typeface="Tahoma" pitchFamily="34" charset="0"/>
              </a:rPr>
              <a:t> Repeating this for many population specific AIMs can be used to estimate how “admixed” an individual is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>
          <a:xfrm>
            <a:off x="4800600" y="381000"/>
            <a:ext cx="4038600" cy="639763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000" b="1" smtClean="0"/>
              <a:t>Estimating ‘Degree’ of Admixture Using Ancestry Informative Markers (“AIMs”)</a:t>
            </a:r>
          </a:p>
        </p:txBody>
      </p:sp>
    </p:spTree>
    <p:extLst>
      <p:ext uri="{BB962C8B-B14F-4D97-AF65-F5344CB8AC3E}">
        <p14:creationId xmlns:p14="http://schemas.microsoft.com/office/powerpoint/2010/main" val="3078620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2362200"/>
            <a:ext cx="7924800" cy="43195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3124200" y="6249909"/>
            <a:ext cx="322876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 sz="1200" b="1" dirty="0">
                <a:solidFill>
                  <a:srgbClr val="000000"/>
                </a:solidFill>
                <a:latin typeface="Tahoma" pitchFamily="34" charset="0"/>
              </a:rPr>
              <a:t>Global map of skin pigmentation levels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38200" y="455690"/>
            <a:ext cx="7610475" cy="1557338"/>
            <a:chOff x="685800" y="204787"/>
            <a:chExt cx="7610475" cy="1557338"/>
          </a:xfrm>
        </p:grpSpPr>
        <p:pic>
          <p:nvPicPr>
            <p:cNvPr id="348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304800"/>
              <a:ext cx="7610475" cy="1457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1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771" y="204787"/>
              <a:ext cx="6708531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7420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38200" y="455690"/>
            <a:ext cx="7610475" cy="1557338"/>
            <a:chOff x="685800" y="204787"/>
            <a:chExt cx="7610475" cy="1557338"/>
          </a:xfrm>
        </p:grpSpPr>
        <p:pic>
          <p:nvPicPr>
            <p:cNvPr id="348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304800"/>
              <a:ext cx="7610475" cy="1457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771" y="204787"/>
              <a:ext cx="6708531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34" y="2438400"/>
            <a:ext cx="8873066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9475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1436</Words>
  <Application>Microsoft Macintosh PowerPoint</Application>
  <PresentationFormat>On-screen Show (4:3)</PresentationFormat>
  <Paragraphs>232</Paragraphs>
  <Slides>34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Admixture Studies Using AIMs:  African Americans and Costa Ricans</vt:lpstr>
      <vt:lpstr>Estimating ‘Degree’ of Admixture Using Ancestry Informative Markers (“AIMs”)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Native American Ancestry and Body Mass Index</vt:lpstr>
      <vt:lpstr>PowerPoint Presentation</vt:lpstr>
      <vt:lpstr>Correlations Between Measures of NA Identity</vt:lpstr>
      <vt:lpstr>Correlations Between NA Identity and BMI</vt:lpstr>
      <vt:lpstr>Multiple Regression Models Predicting BMI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Population Biology is Ubiquitous…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Apple</dc:creator>
  <cp:lastModifiedBy>Apple</cp:lastModifiedBy>
  <cp:revision>1</cp:revision>
  <dcterms:created xsi:type="dcterms:W3CDTF">2017-03-14T15:59:34Z</dcterms:created>
  <dcterms:modified xsi:type="dcterms:W3CDTF">2017-03-14T16:00:16Z</dcterms:modified>
</cp:coreProperties>
</file>